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0" r:id="rId3"/>
    <p:sldId id="263" r:id="rId4"/>
    <p:sldId id="339" r:id="rId5"/>
    <p:sldId id="266" r:id="rId6"/>
    <p:sldId id="334" r:id="rId7"/>
    <p:sldId id="335" r:id="rId8"/>
    <p:sldId id="336" r:id="rId9"/>
    <p:sldId id="269" r:id="rId10"/>
    <p:sldId id="272" r:id="rId11"/>
    <p:sldId id="278" r:id="rId12"/>
    <p:sldId id="282" r:id="rId13"/>
    <p:sldId id="285" r:id="rId14"/>
    <p:sldId id="288" r:id="rId15"/>
    <p:sldId id="294" r:id="rId16"/>
    <p:sldId id="297" r:id="rId17"/>
    <p:sldId id="300" r:id="rId18"/>
    <p:sldId id="337" r:id="rId19"/>
    <p:sldId id="303" r:id="rId20"/>
    <p:sldId id="312" r:id="rId21"/>
    <p:sldId id="315" r:id="rId22"/>
    <p:sldId id="318" r:id="rId23"/>
    <p:sldId id="321" r:id="rId24"/>
    <p:sldId id="327" r:id="rId25"/>
    <p:sldId id="330" r:id="rId26"/>
    <p:sldId id="333" r:id="rId27"/>
  </p:sldIdLst>
  <p:sldSz cx="762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4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CC153-C639-454D-B3BF-8AC2331B1D6D}" type="datetimeFigureOut">
              <a:rPr lang="en-US" smtClean="0"/>
              <a:t>8/27/2019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5B930-F656-43FD-977D-D42F9E630807}" type="slidenum">
              <a:rPr lang="en-US" smtClean="0"/>
              <a:t>‹#›</a:t>
            </a:fld>
            <a:endParaRPr lang="en-US"/>
          </a:p>
        </p:txBody>
      </p:sp>
    </p:spTree>
    <p:extLst>
      <p:ext uri="{BB962C8B-B14F-4D97-AF65-F5344CB8AC3E}">
        <p14:creationId xmlns:p14="http://schemas.microsoft.com/office/powerpoint/2010/main" val="88848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5B930-F656-43FD-977D-D42F9E630807}" type="slidenum">
              <a:rPr lang="en-US" smtClean="0"/>
              <a:t>6</a:t>
            </a:fld>
            <a:endParaRPr lang="en-US"/>
          </a:p>
        </p:txBody>
      </p:sp>
    </p:spTree>
    <p:extLst>
      <p:ext uri="{BB962C8B-B14F-4D97-AF65-F5344CB8AC3E}">
        <p14:creationId xmlns:p14="http://schemas.microsoft.com/office/powerpoint/2010/main" val="377269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EE85F6-1ED5-45A6-94B2-EEF3BC0F9FE3}"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E85F6-1ED5-45A6-94B2-EEF3BC0F9FE3}"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E85F6-1ED5-45A6-94B2-EEF3BC0F9FE3}"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E85F6-1ED5-45A6-94B2-EEF3BC0F9FE3}"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E85F6-1ED5-45A6-94B2-EEF3BC0F9FE3}"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EE85F6-1ED5-45A6-94B2-EEF3BC0F9FE3}"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EE85F6-1ED5-45A6-94B2-EEF3BC0F9FE3}"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EE85F6-1ED5-45A6-94B2-EEF3BC0F9FE3}"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E85F6-1ED5-45A6-94B2-EEF3BC0F9FE3}"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E85F6-1ED5-45A6-94B2-EEF3BC0F9FE3}" type="datetimeFigureOut">
              <a:rPr lang="en-US" smtClean="0"/>
              <a:t>8/27/2019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BC6D1-944B-43E0-8A0C-9CBA9329B3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telseyos@olatheschools.org" TargetMode="External"/><Relationship Id="rId2" Type="http://schemas.openxmlformats.org/officeDocument/2006/relationships/hyperlink" Target="http://www.elsey.weebly.com/" TargetMode="External"/><Relationship Id="rId1" Type="http://schemas.openxmlformats.org/officeDocument/2006/relationships/slideLayout" Target="../slideLayouts/slideLayout7.xml"/><Relationship Id="rId4" Type="http://schemas.openxmlformats.org/officeDocument/2006/relationships/hyperlink" Target="http://www.wileyplus.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wiley.com/WileyCDA/Section/id-830213.html" TargetMode="External"/><Relationship Id="rId2" Type="http://schemas.openxmlformats.org/officeDocument/2006/relationships/hyperlink" Target="http://www.wileyplus.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jccc.edu/collegenow" TargetMode="External"/><Relationship Id="rId2" Type="http://schemas.openxmlformats.org/officeDocument/2006/relationships/hyperlink" Target="http://apcentral.collegeboard.com/apc/publi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58" name="Title"/>
          <p:cNvSpPr txBox="1"/>
          <p:nvPr/>
        </p:nvSpPr>
        <p:spPr>
          <a:xfrm>
            <a:off x="485775" y="1686330"/>
            <a:ext cx="6638925" cy="704039"/>
          </a:xfrm>
          <a:prstGeom prst="rect">
            <a:avLst/>
          </a:prstGeom>
          <a:effectLst/>
        </p:spPr>
        <p:txBody>
          <a:bodyPr wrap="square" rtlCol="0" anchor="ctr">
            <a:spAutoFit/>
          </a:bodyPr>
          <a:lstStyle/>
          <a:p>
            <a:pPr algn="ctr"/>
            <a:r>
              <a:rPr lang="en-US" sz="3975" b="1" dirty="0">
                <a:solidFill>
                  <a:srgbClr val="0070C0"/>
                </a:solidFill>
                <a:latin typeface="Nina Compressed"/>
              </a:rPr>
              <a:t>AP</a:t>
            </a:r>
            <a:r>
              <a:rPr lang="en-US" sz="3975" b="1" dirty="0">
                <a:solidFill>
                  <a:srgbClr val="7030A0"/>
                </a:solidFill>
                <a:latin typeface="Nina Compressed"/>
              </a:rPr>
              <a:t> </a:t>
            </a:r>
            <a:r>
              <a:rPr lang="en-US" sz="3975" b="1" dirty="0">
                <a:solidFill>
                  <a:srgbClr val="0070C0"/>
                </a:solidFill>
                <a:latin typeface="Nina Compressed"/>
              </a:rPr>
              <a:t>Statistics</a:t>
            </a:r>
            <a:endParaRPr lang="en-US" sz="3975" b="1" i="0" u="none" spc="0" dirty="0">
              <a:solidFill>
                <a:srgbClr val="0070C0"/>
              </a:solidFill>
              <a:latin typeface="Nina Compressed"/>
            </a:endParaRPr>
          </a:p>
        </p:txBody>
      </p:sp>
      <p:sp>
        <p:nvSpPr>
          <p:cNvPr id="259" name="SubTitle"/>
          <p:cNvSpPr txBox="1"/>
          <p:nvPr/>
        </p:nvSpPr>
        <p:spPr>
          <a:xfrm>
            <a:off x="485775" y="2877406"/>
            <a:ext cx="6638925" cy="807913"/>
          </a:xfrm>
          <a:prstGeom prst="rect">
            <a:avLst/>
          </a:prstGeom>
          <a:effectLst/>
        </p:spPr>
        <p:txBody>
          <a:bodyPr wrap="square" rtlCol="0" anchor="ctr">
            <a:spAutoFit/>
          </a:bodyPr>
          <a:lstStyle/>
          <a:p>
            <a:pPr algn="ctr"/>
            <a:r>
              <a:rPr lang="en-US" sz="2325" b="1" i="0" u="none" spc="0" dirty="0">
                <a:latin typeface="Nina Compressed"/>
              </a:rPr>
              <a:t>Olathe South High School</a:t>
            </a:r>
          </a:p>
          <a:p>
            <a:pPr algn="ctr"/>
            <a:r>
              <a:rPr lang="en-US" sz="2325" b="1" i="0" u="none" spc="0" dirty="0">
                <a:latin typeface="Nina Compressed"/>
              </a:rPr>
              <a:t>Mrs. </a:t>
            </a:r>
            <a:r>
              <a:rPr lang="en-US" sz="2325" b="1" dirty="0">
                <a:latin typeface="Nina Compressed"/>
              </a:rPr>
              <a:t>Elsey</a:t>
            </a:r>
            <a:endParaRPr lang="en-US" sz="2325" b="1" i="0" u="none" spc="0" dirty="0">
              <a:latin typeface="Nina Compresse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3"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Materials</a:t>
            </a:r>
          </a:p>
        </p:txBody>
      </p:sp>
      <p:sp>
        <p:nvSpPr>
          <p:cNvPr id="274" name="Body"/>
          <p:cNvSpPr txBox="1"/>
          <p:nvPr/>
        </p:nvSpPr>
        <p:spPr>
          <a:xfrm>
            <a:off x="381000" y="1276350"/>
            <a:ext cx="6810375" cy="352019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spPr>
        <p:txBody>
          <a:bodyPr wrap="square" rtlCol="0" anchor="t">
            <a:spAutoFit/>
          </a:bodyPr>
          <a:lstStyle/>
          <a:p>
            <a:pPr algn="l"/>
            <a:r>
              <a:rPr lang="en-US" sz="2025" b="0" i="0" u="none" spc="0" dirty="0">
                <a:latin typeface="Nina Compressed"/>
              </a:rPr>
              <a:t>You are required to bring the following materials to class each day:</a:t>
            </a:r>
          </a:p>
          <a:p>
            <a:pPr algn="l"/>
            <a:endParaRPr lang="en-US" sz="2025" b="0" i="0" u="none" spc="0" dirty="0">
              <a:latin typeface="Nina Compressed"/>
            </a:endParaRPr>
          </a:p>
          <a:p>
            <a:pPr marL="342900" indent="-342900" algn="l">
              <a:buFont typeface="Arial" panose="020B0604020202020204" pitchFamily="34" charset="0"/>
              <a:buChar char="•"/>
            </a:pPr>
            <a:r>
              <a:rPr lang="en-US" sz="2025" b="0" i="0" u="none" spc="0" dirty="0">
                <a:latin typeface="Nina Compressed"/>
              </a:rPr>
              <a:t>3-ring binder with the following sections:  </a:t>
            </a:r>
            <a:r>
              <a:rPr lang="en-US" sz="2025" dirty="0">
                <a:latin typeface="Nina Compressed"/>
              </a:rPr>
              <a:t>Handouts</a:t>
            </a:r>
            <a:r>
              <a:rPr lang="en-US" sz="2025" b="0" i="0" u="none" spc="0" dirty="0">
                <a:latin typeface="Nina Compressed"/>
              </a:rPr>
              <a:t>, Notes, Homework, Quizzes</a:t>
            </a:r>
          </a:p>
          <a:p>
            <a:pPr marL="342900" indent="-342900" algn="l">
              <a:buFont typeface="Arial" panose="020B0604020202020204" pitchFamily="34" charset="0"/>
              <a:buChar char="•"/>
            </a:pPr>
            <a:r>
              <a:rPr lang="en-US" sz="2025" dirty="0">
                <a:latin typeface="Nina Compressed"/>
              </a:rPr>
              <a:t>G</a:t>
            </a:r>
            <a:r>
              <a:rPr lang="en-US" sz="2025" b="0" i="0" u="none" spc="0" dirty="0">
                <a:latin typeface="Nina Compressed"/>
              </a:rPr>
              <a:t>raphing calculator (TI-84 Plus)</a:t>
            </a:r>
          </a:p>
          <a:p>
            <a:pPr marL="342900" indent="-342900" algn="l">
              <a:buFont typeface="Arial" panose="020B0604020202020204" pitchFamily="34" charset="0"/>
              <a:buChar char="•"/>
            </a:pPr>
            <a:r>
              <a:rPr lang="en-US" sz="2025" dirty="0">
                <a:latin typeface="Nina Compressed"/>
              </a:rPr>
              <a:t>Laptop</a:t>
            </a:r>
            <a:endParaRPr lang="en-US" sz="2025" b="0" i="0" u="none" spc="0" dirty="0">
              <a:latin typeface="Nina Compressed"/>
            </a:endParaRPr>
          </a:p>
          <a:p>
            <a:pPr marL="342900" indent="-342900" algn="l">
              <a:buFont typeface="Arial" panose="020B0604020202020204" pitchFamily="34" charset="0"/>
              <a:buChar char="•"/>
            </a:pPr>
            <a:r>
              <a:rPr lang="en-US" sz="2025" b="0" i="0" u="none" spc="0" dirty="0">
                <a:latin typeface="Nina Compressed"/>
              </a:rPr>
              <a:t>pencils</a:t>
            </a:r>
          </a:p>
          <a:p>
            <a:pPr marL="342900" indent="-342900" algn="l">
              <a:buFont typeface="Arial" panose="020B0604020202020204" pitchFamily="34" charset="0"/>
              <a:buChar char="•"/>
            </a:pPr>
            <a:r>
              <a:rPr lang="en-US" sz="2025" b="0" i="0" u="none" spc="0" dirty="0">
                <a:latin typeface="Nina Compressed"/>
              </a:rPr>
              <a:t>fine tip markers, colored pens, or colored pencils are helpful</a:t>
            </a:r>
          </a:p>
          <a:p>
            <a:pPr marL="342900" indent="-342900" algn="l">
              <a:buFont typeface="Arial" panose="020B0604020202020204" pitchFamily="34" charset="0"/>
              <a:buChar char="•"/>
            </a:pPr>
            <a:r>
              <a:rPr lang="en-US" sz="2025" dirty="0">
                <a:latin typeface="Nina Compressed"/>
              </a:rPr>
              <a:t>We will be using simulation applets and data sets accessed on smart phones or Microsoft surface computers.</a:t>
            </a:r>
            <a:endParaRPr lang="en-US" sz="2025" b="0" i="0" u="none" spc="0" dirty="0">
              <a:latin typeface="Nina Compresse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9" name="Title"/>
          <p:cNvSpPr txBox="1"/>
          <p:nvPr/>
        </p:nvSpPr>
        <p:spPr>
          <a:xfrm>
            <a:off x="381000" y="200025"/>
            <a:ext cx="6810375" cy="609600"/>
          </a:xfrm>
          <a:prstGeom prst="rect">
            <a:avLst/>
          </a:prstGeom>
          <a:effectLst/>
        </p:spPr>
        <p:txBody>
          <a:bodyPr wrap="square" rtlCol="0" anchor="ctr">
            <a:spAutoFit/>
          </a:bodyPr>
          <a:lstStyle/>
          <a:p>
            <a:pPr algn="ctr"/>
            <a:r>
              <a:rPr lang="en-US" sz="3300" b="1" i="0" u="none" spc="0" dirty="0">
                <a:solidFill>
                  <a:srgbClr val="0070C0"/>
                </a:solidFill>
                <a:latin typeface="Nina Compressed"/>
              </a:rPr>
              <a:t>Calculators</a:t>
            </a:r>
          </a:p>
        </p:txBody>
      </p:sp>
      <p:sp>
        <p:nvSpPr>
          <p:cNvPr id="280" name="Body"/>
          <p:cNvSpPr txBox="1"/>
          <p:nvPr/>
        </p:nvSpPr>
        <p:spPr>
          <a:xfrm>
            <a:off x="400050" y="800100"/>
            <a:ext cx="6810375" cy="4004943"/>
          </a:xfrm>
          <a:prstGeom prst="rect">
            <a:avLst/>
          </a:prstGeom>
          <a:effectLst/>
        </p:spPr>
        <p:txBody>
          <a:bodyPr wrap="square" rtlCol="0" anchor="t">
            <a:spAutoFit/>
          </a:bodyPr>
          <a:lstStyle/>
          <a:p>
            <a:pPr marL="342900" indent="-342900" algn="l">
              <a:buFont typeface="Arial" panose="020B0604020202020204" pitchFamily="34" charset="0"/>
              <a:buChar char="•"/>
            </a:pPr>
            <a:r>
              <a:rPr lang="en-US" b="0" i="0" u="none" spc="0" dirty="0">
                <a:latin typeface="Nina Compressed"/>
              </a:rPr>
              <a:t>I recommend the TI-84 color or TI-84plus Note:  The TI-84 color </a:t>
            </a:r>
            <a:r>
              <a:rPr lang="en-US" dirty="0">
                <a:latin typeface="Nina Compressed"/>
              </a:rPr>
              <a:t>has a rechargeable battery, the others do not. (The TI-83 does not have all the statistics functions on it and has limited memory.)</a:t>
            </a:r>
            <a:endParaRPr lang="en-US" b="0" i="0" u="none" spc="0" dirty="0">
              <a:latin typeface="Nina Compressed"/>
            </a:endParaRPr>
          </a:p>
          <a:p>
            <a:pPr marL="342900" indent="-342900" algn="l">
              <a:buFont typeface="Arial" panose="020B0604020202020204" pitchFamily="34" charset="0"/>
              <a:buChar char="•"/>
            </a:pPr>
            <a:r>
              <a:rPr lang="en-US" b="0" i="0" u="none" spc="0" dirty="0">
                <a:latin typeface="Nina Compressed"/>
              </a:rPr>
              <a:t>The TI 86, 89, 92, or CAS version of the TI-Nspire may NOT be used in this course (or on the ACT).</a:t>
            </a:r>
          </a:p>
          <a:p>
            <a:pPr marL="342900" indent="-342900" algn="l">
              <a:buFont typeface="Arial" panose="020B0604020202020204" pitchFamily="34" charset="0"/>
              <a:buChar char="•"/>
            </a:pPr>
            <a:r>
              <a:rPr lang="en-US" b="0" i="0" u="none" spc="0" dirty="0">
                <a:latin typeface="Nina Compressed"/>
              </a:rPr>
              <a:t>Please bring your calculator with you each day.</a:t>
            </a:r>
          </a:p>
          <a:p>
            <a:pPr marL="342900" indent="-342900" algn="l">
              <a:buFont typeface="Arial" panose="020B0604020202020204" pitchFamily="34" charset="0"/>
              <a:buChar char="•"/>
            </a:pPr>
            <a:r>
              <a:rPr lang="en-US" b="0" i="0" u="none" spc="0" dirty="0">
                <a:latin typeface="Nina Compressed"/>
              </a:rPr>
              <a:t>I do not have calculators to lend out.</a:t>
            </a:r>
          </a:p>
          <a:p>
            <a:pPr marL="342900" indent="-342900" algn="l">
              <a:buFont typeface="Arial" panose="020B0604020202020204" pitchFamily="34" charset="0"/>
              <a:buChar char="•"/>
            </a:pPr>
            <a:r>
              <a:rPr lang="en-US" b="0" i="0" u="none" spc="0" dirty="0">
                <a:latin typeface="Nina Compressed"/>
              </a:rPr>
              <a:t>You may not share calculators when taking a quiz or test.</a:t>
            </a:r>
          </a:p>
          <a:p>
            <a:pPr marL="342900" indent="-342900" algn="l">
              <a:buFont typeface="Arial" panose="020B0604020202020204" pitchFamily="34" charset="0"/>
              <a:buChar char="•"/>
            </a:pPr>
            <a:r>
              <a:rPr lang="en-US" dirty="0">
                <a:latin typeface="Nina Compressed"/>
              </a:rPr>
              <a:t>Phones, tablets and computers may not be used when taking quizzes or tests.</a:t>
            </a:r>
            <a:endParaRPr lang="en-US" b="0" i="0" u="none" spc="0" dirty="0">
              <a:latin typeface="Nina Compressed"/>
            </a:endParaRPr>
          </a:p>
          <a:p>
            <a:pPr marL="342900" indent="-342900" algn="l">
              <a:buFont typeface="Arial" panose="020B0604020202020204" pitchFamily="34" charset="0"/>
              <a:buChar char="•"/>
            </a:pPr>
            <a:r>
              <a:rPr lang="en-US" b="0" i="0" u="none" spc="0" dirty="0">
                <a:latin typeface="Nina Compressed"/>
              </a:rPr>
              <a:t>Calculators may be rented from the school for $20. See Mrs. </a:t>
            </a:r>
            <a:r>
              <a:rPr lang="en-US" b="0" i="0" u="none" spc="0" dirty="0" err="1">
                <a:latin typeface="Nina Compressed"/>
              </a:rPr>
              <a:t>Ostrozko</a:t>
            </a:r>
            <a:r>
              <a:rPr lang="en-US" b="0" i="0" u="none" spc="0" dirty="0">
                <a:latin typeface="Nina Compressed"/>
              </a:rPr>
              <a:t> in room 1009.</a:t>
            </a:r>
          </a:p>
          <a:p>
            <a:pPr algn="l"/>
            <a:endParaRPr lang="en-US" sz="2025" b="0" i="0" u="none" spc="0" dirty="0">
              <a:solidFill>
                <a:srgbClr val="FFFFFF"/>
              </a:solidFill>
              <a:latin typeface="Nina Compressed"/>
            </a:endParaRPr>
          </a:p>
        </p:txBody>
      </p:sp>
      <p:pic>
        <p:nvPicPr>
          <p:cNvPr id="281" name="Screen+Shot+2013-08-12+at+8.15.44+PM.png"/>
          <p:cNvPicPr>
            <a:picLocks noChangeAspect="1"/>
          </p:cNvPicPr>
          <p:nvPr/>
        </p:nvPicPr>
        <p:blipFill>
          <a:blip r:embed="rId2"/>
          <a:stretch>
            <a:fillRect/>
          </a:stretch>
        </p:blipFill>
        <p:spPr>
          <a:xfrm>
            <a:off x="6553200" y="4838700"/>
            <a:ext cx="733425" cy="746882"/>
          </a:xfrm>
          <a:prstGeom prst="rect">
            <a:avLst/>
          </a:prstGeom>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3" name="Title"/>
          <p:cNvSpPr txBox="1"/>
          <p:nvPr/>
        </p:nvSpPr>
        <p:spPr>
          <a:xfrm>
            <a:off x="381000" y="112752"/>
            <a:ext cx="6810375" cy="1107996"/>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a:t>
            </a:r>
            <a:r>
              <a:rPr lang="en-US" sz="3300" b="1" i="0" u="none" spc="0" dirty="0">
                <a:solidFill>
                  <a:srgbClr val="FFFFFF"/>
                </a:solidFill>
                <a:latin typeface="Nina Compressed"/>
              </a:rPr>
              <a:t> </a:t>
            </a:r>
            <a:r>
              <a:rPr lang="en-US" sz="3300" b="1" i="0" u="none" spc="0" dirty="0">
                <a:solidFill>
                  <a:srgbClr val="0070C0"/>
                </a:solidFill>
                <a:latin typeface="Nina Compressed"/>
              </a:rPr>
              <a:t>Policies</a:t>
            </a:r>
          </a:p>
          <a:p>
            <a:pPr algn="ctr"/>
            <a:endParaRPr lang="en-US" sz="3300" b="1" i="0" u="none" spc="0" dirty="0">
              <a:solidFill>
                <a:srgbClr val="FFFFFF"/>
              </a:solidFill>
              <a:latin typeface="Nina Compressed"/>
            </a:endParaRPr>
          </a:p>
        </p:txBody>
      </p:sp>
      <p:sp>
        <p:nvSpPr>
          <p:cNvPr id="284" name="Body"/>
          <p:cNvSpPr txBox="1"/>
          <p:nvPr/>
        </p:nvSpPr>
        <p:spPr>
          <a:xfrm>
            <a:off x="381000" y="1276350"/>
            <a:ext cx="6810375" cy="2273699"/>
          </a:xfrm>
          <a:prstGeom prst="rect">
            <a:avLst/>
          </a:prstGeom>
          <a:effectLst/>
        </p:spPr>
        <p:txBody>
          <a:bodyPr wrap="square" rtlCol="0" anchor="t">
            <a:spAutoFit/>
          </a:bodyPr>
          <a:lstStyle/>
          <a:p>
            <a:pPr algn="l"/>
            <a:r>
              <a:rPr lang="en-US" sz="2025" b="0" i="0" u="none" spc="0" dirty="0">
                <a:latin typeface="Nina Compressed"/>
              </a:rPr>
              <a:t>Semester grades are comprised of the following three categories and their corresponding weights. Grades will be calculated as running semester totals.</a:t>
            </a:r>
          </a:p>
          <a:p>
            <a:pPr algn="l"/>
            <a:endParaRPr lang="en-US" sz="2025" dirty="0">
              <a:latin typeface="Nina Compressed"/>
            </a:endParaRPr>
          </a:p>
          <a:p>
            <a:pPr algn="ctr"/>
            <a:r>
              <a:rPr lang="en-US" sz="2025" b="0" i="0" u="none" spc="0" dirty="0">
                <a:latin typeface="Nina Compressed"/>
              </a:rPr>
              <a:t>Homework: 10%</a:t>
            </a:r>
          </a:p>
          <a:p>
            <a:pPr algn="ctr"/>
            <a:r>
              <a:rPr lang="en-US" sz="2025" dirty="0">
                <a:latin typeface="Nina Compressed"/>
              </a:rPr>
              <a:t>Quizzes: 30%</a:t>
            </a:r>
          </a:p>
          <a:p>
            <a:pPr algn="ctr"/>
            <a:r>
              <a:rPr lang="en-US" sz="2025" b="0" i="0" u="none" spc="0" dirty="0">
                <a:latin typeface="Nina Compressed"/>
              </a:rPr>
              <a:t>Tests: 60%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6" name="Title"/>
          <p:cNvSpPr txBox="1"/>
          <p:nvPr/>
        </p:nvSpPr>
        <p:spPr>
          <a:xfrm>
            <a:off x="381000" y="112752"/>
            <a:ext cx="6810375" cy="1107996"/>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Policies</a:t>
            </a:r>
          </a:p>
          <a:p>
            <a:pPr algn="ctr"/>
            <a:endParaRPr lang="en-US" sz="3300" b="1" i="0" u="none" spc="0" dirty="0">
              <a:solidFill>
                <a:srgbClr val="FFFFFF"/>
              </a:solidFill>
              <a:latin typeface="Nina Compressed"/>
            </a:endParaRPr>
          </a:p>
        </p:txBody>
      </p:sp>
      <p:sp>
        <p:nvSpPr>
          <p:cNvPr id="287" name="Body"/>
          <p:cNvSpPr txBox="1"/>
          <p:nvPr/>
        </p:nvSpPr>
        <p:spPr>
          <a:xfrm>
            <a:off x="381000" y="1276350"/>
            <a:ext cx="6810375" cy="2631490"/>
          </a:xfrm>
          <a:prstGeom prst="rect">
            <a:avLst/>
          </a:prstGeom>
          <a:effectLst/>
        </p:spPr>
        <p:txBody>
          <a:bodyPr wrap="square" rtlCol="0" anchor="t">
            <a:spAutoFit/>
          </a:bodyPr>
          <a:lstStyle/>
          <a:p>
            <a:pPr algn="ctr"/>
            <a:r>
              <a:rPr lang="en-US" sz="2325" b="0" i="0" u="none" spc="0" dirty="0">
                <a:latin typeface="Nina Compressed"/>
              </a:rPr>
              <a:t>Homework  10%</a:t>
            </a:r>
          </a:p>
          <a:p>
            <a:pPr marL="342900" indent="-342900" algn="l">
              <a:buFont typeface="Arial" panose="020B0604020202020204" pitchFamily="34" charset="0"/>
              <a:buChar char="•"/>
            </a:pPr>
            <a:r>
              <a:rPr lang="en-US" sz="2025" b="0" i="0" u="none" spc="0" dirty="0">
                <a:latin typeface="Nina Compressed"/>
              </a:rPr>
              <a:t>Homework is given daily.</a:t>
            </a:r>
          </a:p>
          <a:p>
            <a:pPr marL="342900" indent="-342900" algn="l">
              <a:buFont typeface="Arial" panose="020B0604020202020204" pitchFamily="34" charset="0"/>
              <a:buChar char="•"/>
            </a:pPr>
            <a:r>
              <a:rPr lang="en-US" sz="2025" b="0" i="0" u="none" spc="0" dirty="0">
                <a:latin typeface="Nina Compressed"/>
              </a:rPr>
              <a:t>Approximately </a:t>
            </a:r>
            <a:r>
              <a:rPr lang="en-US" sz="2025" dirty="0">
                <a:latin typeface="Nina Compressed"/>
              </a:rPr>
              <a:t>30 </a:t>
            </a:r>
            <a:r>
              <a:rPr lang="en-US" sz="2025" b="0" i="0" u="none" spc="0" dirty="0">
                <a:latin typeface="Nina Compressed"/>
              </a:rPr>
              <a:t>minutes per day outside of class should be spent preparing for this class.</a:t>
            </a:r>
          </a:p>
          <a:p>
            <a:pPr marL="342900" indent="-342900" algn="l">
              <a:buFont typeface="Arial" panose="020B0604020202020204" pitchFamily="34" charset="0"/>
              <a:buChar char="•"/>
            </a:pPr>
            <a:r>
              <a:rPr lang="en-US" sz="2025" b="0" i="0" u="none" spc="0" dirty="0">
                <a:latin typeface="Nina Compressed"/>
              </a:rPr>
              <a:t>Each assignment is worth 10 points.  </a:t>
            </a:r>
          </a:p>
          <a:p>
            <a:pPr marL="342900" indent="-342900" algn="l">
              <a:buFont typeface="Arial" panose="020B0604020202020204" pitchFamily="34" charset="0"/>
              <a:buChar char="•"/>
            </a:pPr>
            <a:r>
              <a:rPr lang="en-US" sz="2025" b="0" i="0" u="none" spc="0" dirty="0">
                <a:latin typeface="Nina Compressed"/>
              </a:rPr>
              <a:t>Assignments will either be collected or a homework quiz will be given.</a:t>
            </a:r>
          </a:p>
          <a:p>
            <a:pPr marL="342900" indent="-342900" algn="l">
              <a:buFont typeface="Arial" panose="020B0604020202020204" pitchFamily="34" charset="0"/>
              <a:buChar char="•"/>
            </a:pPr>
            <a:endParaRPr lang="en-US" sz="2025" b="0" i="0" u="none" spc="0" dirty="0">
              <a:solidFill>
                <a:srgbClr val="FFFFFF"/>
              </a:solidFill>
              <a:latin typeface="Nina Compresse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89"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Policies </a:t>
            </a:r>
          </a:p>
        </p:txBody>
      </p:sp>
      <p:sp>
        <p:nvSpPr>
          <p:cNvPr id="290" name="Body"/>
          <p:cNvSpPr txBox="1"/>
          <p:nvPr/>
        </p:nvSpPr>
        <p:spPr>
          <a:xfrm>
            <a:off x="400050" y="1257300"/>
            <a:ext cx="6810375" cy="2943113"/>
          </a:xfrm>
          <a:prstGeom prst="rect">
            <a:avLst/>
          </a:prstGeom>
          <a:effectLst/>
        </p:spPr>
        <p:txBody>
          <a:bodyPr wrap="square" rtlCol="0" anchor="t">
            <a:spAutoFit/>
          </a:bodyPr>
          <a:lstStyle/>
          <a:p>
            <a:pPr algn="ctr"/>
            <a:r>
              <a:rPr lang="en-US" sz="2325" b="0" i="0" u="none" spc="0" dirty="0">
                <a:latin typeface="Nina Compressed"/>
              </a:rPr>
              <a:t>Homework</a:t>
            </a:r>
            <a:r>
              <a:rPr lang="en-US" sz="2025" b="0" i="0" u="none" spc="0" dirty="0">
                <a:latin typeface="Nina Compressed"/>
              </a:rPr>
              <a:t>  </a:t>
            </a:r>
          </a:p>
          <a:p>
            <a:pPr marL="342900" indent="-342900" algn="l">
              <a:buFont typeface="Arial" panose="020B0604020202020204" pitchFamily="34" charset="0"/>
              <a:buChar char="•"/>
            </a:pPr>
            <a:r>
              <a:rPr lang="en-US" sz="2025" b="0" i="0" u="none" spc="0" dirty="0">
                <a:latin typeface="Nina Compressed"/>
              </a:rPr>
              <a:t>When assignments are collected, the number of points earned will be based on the amount of work completed on the assignment.  </a:t>
            </a:r>
          </a:p>
          <a:p>
            <a:pPr marL="342900" indent="-342900" algn="l">
              <a:buFont typeface="Arial" panose="020B0604020202020204" pitchFamily="34" charset="0"/>
              <a:buChar char="•"/>
            </a:pPr>
            <a:r>
              <a:rPr lang="en-US" sz="2025" b="0" i="0" u="none" spc="0" dirty="0">
                <a:latin typeface="Nina Compressed"/>
              </a:rPr>
              <a:t>In order to earn full credit, work must be shown, the lesson must be complete and mistakes must be corrected.  </a:t>
            </a:r>
          </a:p>
          <a:p>
            <a:pPr marL="342900" indent="-342900" algn="l">
              <a:buFont typeface="Arial" panose="020B0604020202020204" pitchFamily="34" charset="0"/>
              <a:buChar char="•"/>
            </a:pPr>
            <a:r>
              <a:rPr lang="en-US" sz="2025" b="0" i="0" u="none" spc="0" dirty="0">
                <a:latin typeface="Nina Compressed"/>
              </a:rPr>
              <a:t>All graphs must </a:t>
            </a:r>
            <a:r>
              <a:rPr lang="en-US" sz="2025" dirty="0">
                <a:latin typeface="Nina Compressed"/>
              </a:rPr>
              <a:t>be</a:t>
            </a:r>
            <a:r>
              <a:rPr lang="en-US" sz="2025" b="0" i="0" u="none" spc="0" dirty="0">
                <a:latin typeface="Nina Compressed"/>
              </a:rPr>
              <a:t> neatly constructed and labeled appropriately.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5"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Policies </a:t>
            </a:r>
          </a:p>
        </p:txBody>
      </p:sp>
      <p:sp>
        <p:nvSpPr>
          <p:cNvPr id="296" name="Body"/>
          <p:cNvSpPr txBox="1"/>
          <p:nvPr/>
        </p:nvSpPr>
        <p:spPr>
          <a:xfrm>
            <a:off x="381000" y="1276351"/>
            <a:ext cx="6934199" cy="3901068"/>
          </a:xfrm>
          <a:prstGeom prst="rect">
            <a:avLst/>
          </a:prstGeom>
          <a:effectLst/>
        </p:spPr>
        <p:txBody>
          <a:bodyPr wrap="square" rtlCol="0" anchor="t">
            <a:spAutoFit/>
          </a:bodyPr>
          <a:lstStyle/>
          <a:p>
            <a:pPr algn="ctr"/>
            <a:r>
              <a:rPr lang="en-US" b="0" i="0" u="none" spc="0" dirty="0">
                <a:latin typeface="Nina Compressed"/>
              </a:rPr>
              <a:t>Late Homework</a:t>
            </a:r>
          </a:p>
          <a:p>
            <a:pPr marL="285750" indent="-285750" algn="l">
              <a:buFont typeface="Arial" panose="020B0604020202020204" pitchFamily="34" charset="0"/>
              <a:buChar char="•"/>
            </a:pPr>
            <a:r>
              <a:rPr lang="en-US" b="0" i="0" u="none" spc="0" dirty="0">
                <a:latin typeface="Nina Compressed"/>
              </a:rPr>
              <a:t>If you are absent from class for any reason it is your responsibility to get the assignment, notes and classwork that you missed.</a:t>
            </a:r>
          </a:p>
          <a:p>
            <a:pPr marL="285750" indent="-285750" algn="l">
              <a:buFont typeface="Arial" panose="020B0604020202020204" pitchFamily="34" charset="0"/>
              <a:buChar char="•"/>
            </a:pPr>
            <a:r>
              <a:rPr lang="en-US" b="0" i="0" u="none" spc="0" dirty="0">
                <a:latin typeface="Nina Compressed"/>
              </a:rPr>
              <a:t>Assignments and notes are posted on my website.</a:t>
            </a:r>
          </a:p>
          <a:p>
            <a:pPr marL="285750" indent="-285750" algn="l">
              <a:buFont typeface="Arial" panose="020B0604020202020204" pitchFamily="34" charset="0"/>
              <a:buChar char="•"/>
            </a:pPr>
            <a:r>
              <a:rPr lang="en-US" b="0" i="0" u="none" spc="0" dirty="0">
                <a:latin typeface="Nina Compressed"/>
              </a:rPr>
              <a:t>Late papers will be accepted for full credit only if you have an excused absence, otherwise the assignment will receive half credit.</a:t>
            </a:r>
          </a:p>
          <a:p>
            <a:pPr marL="285750" indent="-285750" algn="l">
              <a:buFont typeface="Arial" panose="020B0604020202020204" pitchFamily="34" charset="0"/>
              <a:buChar char="•"/>
            </a:pPr>
            <a:r>
              <a:rPr lang="en-US" b="0" i="0" u="none" spc="0" dirty="0">
                <a:latin typeface="Nina Compressed"/>
              </a:rPr>
              <a:t>All missing work must be turned in prior to the exam.</a:t>
            </a:r>
          </a:p>
          <a:p>
            <a:pPr marL="285750" indent="-285750" algn="l">
              <a:buFont typeface="Arial" panose="020B0604020202020204" pitchFamily="34" charset="0"/>
              <a:buChar char="•"/>
            </a:pPr>
            <a:r>
              <a:rPr lang="en-US" b="0" i="0" u="none" spc="0" dirty="0">
                <a:latin typeface="Nina Compressed"/>
              </a:rPr>
              <a:t>Assignments that are missing after the unit test has been administered will be recorded as a zero.</a:t>
            </a:r>
          </a:p>
          <a:p>
            <a:pPr algn="l"/>
            <a:endParaRPr lang="en-US" sz="1650" b="0" i="0" u="none" spc="0" dirty="0">
              <a:solidFill>
                <a:srgbClr val="FFFFFF"/>
              </a:solidFill>
              <a:latin typeface="Nina Compressed"/>
            </a:endParaRPr>
          </a:p>
          <a:p>
            <a:pPr algn="l"/>
            <a:endParaRPr lang="en-US" sz="1650" b="0" i="0" u="none" spc="0" dirty="0">
              <a:solidFill>
                <a:srgbClr val="FFFFFF"/>
              </a:solidFill>
              <a:latin typeface="Nina Compressed"/>
            </a:endParaRPr>
          </a:p>
          <a:p>
            <a:pPr algn="l"/>
            <a:endParaRPr lang="en-US" sz="1650" b="0" i="0" u="none" spc="0" dirty="0">
              <a:solidFill>
                <a:srgbClr val="FFFFFF"/>
              </a:solidFill>
              <a:latin typeface="Nina Compresse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98"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Policies </a:t>
            </a:r>
          </a:p>
        </p:txBody>
      </p:sp>
      <p:sp>
        <p:nvSpPr>
          <p:cNvPr id="299" name="Body"/>
          <p:cNvSpPr txBox="1"/>
          <p:nvPr/>
        </p:nvSpPr>
        <p:spPr>
          <a:xfrm>
            <a:off x="381000" y="1276350"/>
            <a:ext cx="6810375" cy="4189608"/>
          </a:xfrm>
          <a:prstGeom prst="rect">
            <a:avLst/>
          </a:prstGeom>
          <a:effectLst/>
        </p:spPr>
        <p:txBody>
          <a:bodyPr wrap="square" rtlCol="0" anchor="t">
            <a:spAutoFit/>
          </a:bodyPr>
          <a:lstStyle/>
          <a:p>
            <a:pPr algn="ctr"/>
            <a:r>
              <a:rPr lang="en-US" sz="2325" b="0" i="0" u="none" spc="0" dirty="0">
                <a:latin typeface="Nina Compressed"/>
              </a:rPr>
              <a:t>Quizzes  30%</a:t>
            </a:r>
          </a:p>
          <a:p>
            <a:pPr marL="342900" indent="-342900" algn="l">
              <a:buFont typeface="Arial" panose="020B0604020202020204" pitchFamily="34" charset="0"/>
              <a:buChar char="•"/>
            </a:pPr>
            <a:r>
              <a:rPr lang="en-US" sz="2025" b="0" i="0" u="none" spc="0" dirty="0">
                <a:latin typeface="Nina Compressed"/>
              </a:rPr>
              <a:t>Quizzes will typically be given after each section.</a:t>
            </a:r>
          </a:p>
          <a:p>
            <a:pPr marL="342900" indent="-342900" algn="l">
              <a:buFont typeface="Arial" panose="020B0604020202020204" pitchFamily="34" charset="0"/>
              <a:buChar char="•"/>
            </a:pPr>
            <a:r>
              <a:rPr lang="en-US" sz="2025" dirty="0">
                <a:latin typeface="Nina Compressed"/>
              </a:rPr>
              <a:t>Some quizzes are taken individually and others will be taken with a small group of 2 to 4.</a:t>
            </a:r>
            <a:endParaRPr lang="en-US" sz="2025" b="0" i="0" u="none" spc="0" dirty="0">
              <a:latin typeface="Nina Compressed"/>
            </a:endParaRPr>
          </a:p>
          <a:p>
            <a:pPr marL="342900" indent="-342900" algn="l">
              <a:buFont typeface="Arial" panose="020B0604020202020204" pitchFamily="34" charset="0"/>
              <a:buChar char="•"/>
            </a:pPr>
            <a:r>
              <a:rPr lang="en-US" sz="2025" b="0" i="0" u="none" spc="0" dirty="0">
                <a:latin typeface="Nina Compressed"/>
              </a:rPr>
              <a:t>You will be notified of these well in advance.</a:t>
            </a:r>
          </a:p>
          <a:p>
            <a:pPr marL="342900" indent="-342900" algn="l">
              <a:buFont typeface="Arial" panose="020B0604020202020204" pitchFamily="34" charset="0"/>
              <a:buChar char="•"/>
            </a:pPr>
            <a:r>
              <a:rPr lang="en-US" sz="2025" b="0" i="0" u="none" spc="0" dirty="0">
                <a:latin typeface="Nina Compressed"/>
              </a:rPr>
              <a:t>If you miss a quiz due to an absence you will need to make arrangements with me to make it up.</a:t>
            </a:r>
          </a:p>
          <a:p>
            <a:pPr marL="342900" indent="-342900" algn="l">
              <a:buFont typeface="Arial" panose="020B0604020202020204" pitchFamily="34" charset="0"/>
              <a:buChar char="•"/>
            </a:pPr>
            <a:r>
              <a:rPr lang="en-US" sz="2025" b="0" i="0" u="none" spc="0" dirty="0">
                <a:latin typeface="Nina Compressed"/>
              </a:rPr>
              <a:t>All quizzes must be completed before the exam.</a:t>
            </a:r>
          </a:p>
          <a:p>
            <a:pPr marL="342900" indent="-342900" algn="l">
              <a:buFont typeface="Arial" panose="020B0604020202020204" pitchFamily="34" charset="0"/>
              <a:buChar char="•"/>
            </a:pPr>
            <a:r>
              <a:rPr lang="en-US" sz="2025" b="0" i="0" u="none" spc="0" dirty="0">
                <a:latin typeface="Nina Compressed"/>
              </a:rPr>
              <a:t>One quiz may be retaken each </a:t>
            </a:r>
            <a:r>
              <a:rPr lang="en-US" sz="2025" dirty="0">
                <a:latin typeface="Nina Compressed"/>
              </a:rPr>
              <a:t>semester</a:t>
            </a:r>
            <a:r>
              <a:rPr lang="en-US" sz="2025" b="0" i="0" u="none" spc="0" dirty="0">
                <a:latin typeface="Nina Compressed"/>
              </a:rPr>
              <a:t>.  The retake must be completed prior to the exam.</a:t>
            </a: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1"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Policies</a:t>
            </a:r>
          </a:p>
        </p:txBody>
      </p:sp>
      <p:sp>
        <p:nvSpPr>
          <p:cNvPr id="302" name="Body"/>
          <p:cNvSpPr txBox="1"/>
          <p:nvPr/>
        </p:nvSpPr>
        <p:spPr>
          <a:xfrm>
            <a:off x="381001" y="1276350"/>
            <a:ext cx="6800850" cy="5124480"/>
          </a:xfrm>
          <a:prstGeom prst="rect">
            <a:avLst/>
          </a:prstGeom>
          <a:effectLst/>
        </p:spPr>
        <p:txBody>
          <a:bodyPr wrap="square" rtlCol="0" anchor="t">
            <a:spAutoFit/>
          </a:bodyPr>
          <a:lstStyle/>
          <a:p>
            <a:pPr algn="ctr"/>
            <a:r>
              <a:rPr lang="en-US" sz="2325" b="0" i="0" u="none" spc="0" dirty="0">
                <a:latin typeface="Nina Compressed"/>
              </a:rPr>
              <a:t>Exams  60%</a:t>
            </a:r>
          </a:p>
          <a:p>
            <a:pPr marL="342900" indent="-342900" algn="l">
              <a:buFont typeface="Arial" panose="020B0604020202020204" pitchFamily="34" charset="0"/>
              <a:buChar char="•"/>
            </a:pPr>
            <a:r>
              <a:rPr lang="en-US" sz="2025" b="0" i="0" u="none" spc="0" dirty="0">
                <a:latin typeface="Nina Compressed"/>
              </a:rPr>
              <a:t>Exams will be given at the conclusion of each unit of study.</a:t>
            </a:r>
          </a:p>
          <a:p>
            <a:pPr marL="342900" indent="-342900" algn="l">
              <a:buFont typeface="Arial" panose="020B0604020202020204" pitchFamily="34" charset="0"/>
              <a:buChar char="•"/>
            </a:pPr>
            <a:r>
              <a:rPr lang="en-US" sz="2025" dirty="0">
                <a:latin typeface="Nina Compressed"/>
              </a:rPr>
              <a:t>During the year, there will be 2 or 3 individual small projects that will also be counted as an exam score.</a:t>
            </a:r>
            <a:endParaRPr lang="en-US" sz="2025" b="0" i="0" u="none" spc="0" dirty="0">
              <a:latin typeface="Nina Compressed"/>
            </a:endParaRPr>
          </a:p>
          <a:p>
            <a:pPr marL="342900" indent="-342900" algn="l">
              <a:buFont typeface="Arial" panose="020B0604020202020204" pitchFamily="34" charset="0"/>
              <a:buChar char="•"/>
            </a:pPr>
            <a:r>
              <a:rPr lang="en-US" sz="2025" dirty="0">
                <a:latin typeface="Nina Compressed"/>
              </a:rPr>
              <a:t>Each unit exam will contain both multiple choice and free response questions. This is the format of the actual AP Exam.</a:t>
            </a:r>
            <a:endParaRPr lang="en-US" sz="2025" b="0" i="0" u="none" spc="0" dirty="0">
              <a:latin typeface="Nina Compressed"/>
            </a:endParaRPr>
          </a:p>
          <a:p>
            <a:pPr marL="342900" indent="-342900" algn="l">
              <a:buFont typeface="Arial" panose="020B0604020202020204" pitchFamily="34" charset="0"/>
              <a:buChar char="•"/>
            </a:pPr>
            <a:r>
              <a:rPr lang="en-US" sz="2025" b="0" i="0" u="none" spc="0" dirty="0">
                <a:latin typeface="Nina Compressed"/>
              </a:rPr>
              <a:t>If you are absent on an exam day, make arrangements with me to make it up.  An exam must be made up before the next exam or it will be recorded as a zero.</a:t>
            </a:r>
          </a:p>
          <a:p>
            <a:pPr marL="342900" indent="-342900" algn="l">
              <a:buFont typeface="Arial" panose="020B0604020202020204" pitchFamily="34" charset="0"/>
              <a:buChar char="•"/>
            </a:pPr>
            <a:r>
              <a:rPr lang="en-US" sz="2025" b="0" i="0" u="none" spc="0" dirty="0">
                <a:latin typeface="Nina Compressed"/>
              </a:rPr>
              <a:t>Exam dates are announced in class and posted on my website.</a:t>
            </a: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143000" y="419100"/>
            <a:ext cx="5029200" cy="584775"/>
          </a:xfrm>
          <a:prstGeom prst="rect">
            <a:avLst/>
          </a:prstGeom>
          <a:noFill/>
        </p:spPr>
        <p:txBody>
          <a:bodyPr wrap="square" rtlCol="0">
            <a:spAutoFit/>
          </a:bodyPr>
          <a:lstStyle/>
          <a:p>
            <a:pPr algn="ctr"/>
            <a:r>
              <a:rPr lang="en-US" sz="3200" dirty="0">
                <a:solidFill>
                  <a:srgbClr val="0070C0"/>
                </a:solidFill>
              </a:rPr>
              <a:t>AP Test Prep</a:t>
            </a:r>
          </a:p>
        </p:txBody>
      </p:sp>
      <p:sp>
        <p:nvSpPr>
          <p:cNvPr id="4" name="TextBox 3"/>
          <p:cNvSpPr txBox="1"/>
          <p:nvPr/>
        </p:nvSpPr>
        <p:spPr>
          <a:xfrm>
            <a:off x="609600" y="1104900"/>
            <a:ext cx="65532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t>Activities and small projects will be used in each unit to assist students to learn and understand the concepts and vocabulary of statistics.</a:t>
            </a:r>
          </a:p>
          <a:p>
            <a:pPr marL="285750" indent="-285750">
              <a:buFont typeface="Arial" panose="020B0604020202020204" pitchFamily="34" charset="0"/>
              <a:buChar char="•"/>
            </a:pPr>
            <a:r>
              <a:rPr lang="en-US" dirty="0"/>
              <a:t>F.R.A.P.P.Y.’s (Free Response AP Problems, Yeah!) will be given each unit as small group problem solving activities. Students will learn how to interpret the rubric for each problem and eventually will be able to anticipate how questions should be solved by writing the rubrics themselves.</a:t>
            </a:r>
          </a:p>
          <a:p>
            <a:pPr marL="285750" indent="-285750">
              <a:buFont typeface="Arial" panose="020B0604020202020204" pitchFamily="34" charset="0"/>
              <a:buChar char="•"/>
            </a:pPr>
            <a:r>
              <a:rPr lang="en-US" dirty="0"/>
              <a:t>Warm Up’s will be multiple choice in style to reinforce vocabulary and reading skills. </a:t>
            </a:r>
          </a:p>
          <a:p>
            <a:pPr marL="285750" indent="-285750">
              <a:buFont typeface="Arial" panose="020B0604020202020204" pitchFamily="34" charset="0"/>
              <a:buChar char="•"/>
            </a:pPr>
            <a:r>
              <a:rPr lang="en-US" dirty="0"/>
              <a:t>The AP Exam contains 50% multiple choice and 50% free response questions, so each unit test is structured the same way.</a:t>
            </a:r>
          </a:p>
          <a:p>
            <a:pPr marL="285750" indent="-285750">
              <a:buFont typeface="Arial" panose="020B0604020202020204" pitchFamily="34" charset="0"/>
              <a:buChar char="•"/>
            </a:pPr>
            <a:r>
              <a:rPr lang="en-US" dirty="0"/>
              <a:t>We will have 4 to 6 evening study sessions in April and May to further prep for the AP Exam. One session, of the student’s choice, is a required quiz grade. Remaining sessions are optional, but extra credit.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60344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04"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Grading Scale</a:t>
            </a:r>
          </a:p>
        </p:txBody>
      </p:sp>
      <p:sp>
        <p:nvSpPr>
          <p:cNvPr id="305" name="Body"/>
          <p:cNvSpPr txBox="1"/>
          <p:nvPr/>
        </p:nvSpPr>
        <p:spPr>
          <a:xfrm>
            <a:off x="381000" y="1276350"/>
            <a:ext cx="6810375" cy="5078313"/>
          </a:xfrm>
          <a:prstGeom prst="rect">
            <a:avLst/>
          </a:prstGeom>
          <a:effectLst/>
        </p:spPr>
        <p:txBody>
          <a:bodyPr wrap="square" rtlCol="0" anchor="t">
            <a:spAutoFit/>
          </a:bodyPr>
          <a:lstStyle/>
          <a:p>
            <a:r>
              <a:rPr lang="en-US" sz="2025" dirty="0">
                <a:latin typeface="Nina Compressed"/>
              </a:rPr>
              <a:t>97% - 100%   A+</a:t>
            </a:r>
          </a:p>
          <a:p>
            <a:r>
              <a:rPr lang="en-US" sz="2025" dirty="0">
                <a:latin typeface="Nina Compressed"/>
              </a:rPr>
              <a:t>96% - 93%     A</a:t>
            </a:r>
          </a:p>
          <a:p>
            <a:r>
              <a:rPr lang="en-US" sz="2025" dirty="0">
                <a:latin typeface="Nina Compressed"/>
              </a:rPr>
              <a:t>92% - 90%     A-</a:t>
            </a:r>
          </a:p>
          <a:p>
            <a:r>
              <a:rPr lang="en-US" sz="2025" dirty="0">
                <a:latin typeface="Nina Compressed"/>
              </a:rPr>
              <a:t>87% - 89%     B</a:t>
            </a:r>
          </a:p>
          <a:p>
            <a:r>
              <a:rPr lang="en-US" sz="2025" dirty="0">
                <a:latin typeface="Nina Compressed"/>
              </a:rPr>
              <a:t>86% - 83%     B</a:t>
            </a:r>
          </a:p>
          <a:p>
            <a:r>
              <a:rPr lang="en-US" sz="2025" dirty="0">
                <a:latin typeface="Nina Compressed"/>
              </a:rPr>
              <a:t>82% - 80%     B-</a:t>
            </a:r>
          </a:p>
          <a:p>
            <a:r>
              <a:rPr lang="en-US" sz="2025" dirty="0">
                <a:latin typeface="Nina Compressed"/>
              </a:rPr>
              <a:t>77% - 79%     C+</a:t>
            </a:r>
          </a:p>
          <a:p>
            <a:r>
              <a:rPr lang="en-US" sz="2025" dirty="0">
                <a:latin typeface="Nina Compressed"/>
              </a:rPr>
              <a:t>76% - 73%     C</a:t>
            </a:r>
          </a:p>
          <a:p>
            <a:r>
              <a:rPr lang="en-US" sz="2025" dirty="0">
                <a:latin typeface="Nina Compressed"/>
              </a:rPr>
              <a:t>72% - 70%     C-</a:t>
            </a:r>
          </a:p>
          <a:p>
            <a:r>
              <a:rPr lang="en-US" sz="2025" dirty="0">
                <a:latin typeface="Nina Compressed"/>
              </a:rPr>
              <a:t>67% - 69%     D+</a:t>
            </a:r>
          </a:p>
          <a:p>
            <a:r>
              <a:rPr lang="en-US" sz="2025" dirty="0">
                <a:latin typeface="Nina Compressed"/>
              </a:rPr>
              <a:t>66% - 63%     D</a:t>
            </a:r>
          </a:p>
          <a:p>
            <a:r>
              <a:rPr lang="en-US" sz="2025" dirty="0">
                <a:latin typeface="Nina Compressed"/>
              </a:rPr>
              <a:t>62% - 60%     D-</a:t>
            </a:r>
          </a:p>
          <a:p>
            <a:r>
              <a:rPr lang="en-US" sz="2025" dirty="0">
                <a:latin typeface="Nina Compressed"/>
              </a:rPr>
              <a:t>0% - 59%       F</a:t>
            </a: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a:p>
            <a:pPr algn="l"/>
            <a:endParaRPr lang="en-US" sz="2025" b="0" i="0" u="none" spc="0" dirty="0">
              <a:solidFill>
                <a:srgbClr val="FFFFFF"/>
              </a:solidFill>
              <a:latin typeface="Nina Compresse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1" name="Title"/>
          <p:cNvSpPr txBox="1"/>
          <p:nvPr/>
        </p:nvSpPr>
        <p:spPr>
          <a:xfrm>
            <a:off x="485775" y="37453"/>
            <a:ext cx="6638925" cy="1315745"/>
          </a:xfrm>
          <a:prstGeom prst="rect">
            <a:avLst/>
          </a:prstGeom>
          <a:effectLst/>
        </p:spPr>
        <p:txBody>
          <a:bodyPr wrap="square" rtlCol="0" anchor="ctr">
            <a:spAutoFit/>
          </a:bodyPr>
          <a:lstStyle/>
          <a:p>
            <a:pPr algn="ctr"/>
            <a:r>
              <a:rPr lang="en-US" sz="3975" b="1" i="0" u="none" spc="0" dirty="0">
                <a:latin typeface="Nina Compressed"/>
              </a:rPr>
              <a:t>Welcome to the study of Mathematics!</a:t>
            </a:r>
          </a:p>
        </p:txBody>
      </p:sp>
      <p:sp>
        <p:nvSpPr>
          <p:cNvPr id="262" name="SubTitle"/>
          <p:cNvSpPr txBox="1"/>
          <p:nvPr/>
        </p:nvSpPr>
        <p:spPr>
          <a:xfrm>
            <a:off x="571500" y="1323975"/>
            <a:ext cx="6638925" cy="3752850"/>
          </a:xfrm>
          <a:prstGeom prst="rect">
            <a:avLst/>
          </a:prstGeom>
          <a:effectLst/>
        </p:spPr>
        <p:txBody>
          <a:bodyPr wrap="square" rtlCol="0" anchor="ctr">
            <a:spAutoFit/>
          </a:bodyPr>
          <a:lstStyle/>
          <a:p>
            <a:pPr algn="l"/>
            <a:r>
              <a:rPr lang="en-US" sz="2325" b="1" i="0" u="none" spc="0" dirty="0">
                <a:solidFill>
                  <a:srgbClr val="0070C0"/>
                </a:solidFill>
                <a:latin typeface="Nina Compressed"/>
              </a:rPr>
              <a:t>I hope you will find this class both enjoyable and rewarding.  In order to be successful you will need to work hard and follow the guidelines in this presentation.  To help us get off to a good start I have prepared a list of supplies you will need along with information on how I assign grades and what you need to do to earn the best grade possible.  Please bookmark my website and refer to this guide throughout the year.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3"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Academic Integrity</a:t>
            </a:r>
          </a:p>
        </p:txBody>
      </p:sp>
      <p:sp>
        <p:nvSpPr>
          <p:cNvPr id="314" name="Body"/>
          <p:cNvSpPr txBox="1"/>
          <p:nvPr/>
        </p:nvSpPr>
        <p:spPr>
          <a:xfrm>
            <a:off x="342900" y="1181100"/>
            <a:ext cx="6810375" cy="2377574"/>
          </a:xfrm>
          <a:prstGeom prst="rect">
            <a:avLst/>
          </a:prstGeom>
          <a:effectLst/>
        </p:spPr>
        <p:txBody>
          <a:bodyPr wrap="square" rtlCol="0" anchor="t">
            <a:spAutoFit/>
          </a:bodyPr>
          <a:lstStyle/>
          <a:p>
            <a:pPr algn="l"/>
            <a:r>
              <a:rPr lang="en-US" sz="1650" b="0" i="0" u="none" spc="0" dirty="0">
                <a:latin typeface="Nina Compressed"/>
              </a:rPr>
              <a:t>If I have any reason to think that you might have cheated, your score will be recorded as a zero and you will be given one opportunity to come in before or after school to retake the quiz or test.</a:t>
            </a:r>
          </a:p>
          <a:p>
            <a:pPr algn="l"/>
            <a:r>
              <a:rPr lang="en-US" sz="1650" dirty="0">
                <a:latin typeface="Nina Compressed"/>
              </a:rPr>
              <a:t>I</a:t>
            </a:r>
            <a:r>
              <a:rPr lang="en-US" sz="1650" b="0" i="0" u="none" spc="0" dirty="0">
                <a:latin typeface="Nina Compressed"/>
              </a:rPr>
              <a:t>f you are caught in the act of cheating, your score will be recorded as a zero. An office referral will be written, and your parents will be contacted.</a:t>
            </a:r>
          </a:p>
          <a:p>
            <a:pPr algn="l"/>
            <a:endParaRPr lang="en-US" sz="1650" b="0" i="0" u="none" spc="0" dirty="0">
              <a:latin typeface="Nina Compressed"/>
            </a:endParaRPr>
          </a:p>
          <a:p>
            <a:pPr algn="l"/>
            <a:r>
              <a:rPr lang="en-US" sz="1650" dirty="0">
                <a:latin typeface="Nina Compressed"/>
              </a:rPr>
              <a:t>I</a:t>
            </a:r>
            <a:r>
              <a:rPr lang="en-US" sz="1650" b="0" i="0" u="none" spc="0" dirty="0">
                <a:latin typeface="Nina Compressed"/>
              </a:rPr>
              <a:t>f you are caught cheating in college, you may be expelled from the university and denied admission to other institutions.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6" name="Title"/>
          <p:cNvSpPr txBox="1"/>
          <p:nvPr/>
        </p:nvSpPr>
        <p:spPr>
          <a:xfrm>
            <a:off x="352425" y="385718"/>
            <a:ext cx="6810375" cy="60016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spPr>
        <p:txBody>
          <a:bodyPr wrap="square" rtlCol="0" anchor="ctr">
            <a:spAutoFit/>
          </a:bodyPr>
          <a:lstStyle/>
          <a:p>
            <a:pPr algn="ctr"/>
            <a:r>
              <a:rPr lang="en-US" sz="3300" b="1" i="0" u="none" spc="0" dirty="0">
                <a:solidFill>
                  <a:srgbClr val="0070C0"/>
                </a:solidFill>
                <a:latin typeface="Nina Compressed"/>
              </a:rPr>
              <a:t>Expectations</a:t>
            </a:r>
          </a:p>
        </p:txBody>
      </p:sp>
      <p:sp>
        <p:nvSpPr>
          <p:cNvPr id="317" name="Body"/>
          <p:cNvSpPr txBox="1"/>
          <p:nvPr/>
        </p:nvSpPr>
        <p:spPr>
          <a:xfrm>
            <a:off x="381000" y="1276350"/>
            <a:ext cx="6810375" cy="2943113"/>
          </a:xfrm>
          <a:prstGeom prst="rect">
            <a:avLst/>
          </a:prstGeom>
          <a:effectLst/>
        </p:spPr>
        <p:txBody>
          <a:bodyPr wrap="square" rtlCol="0" anchor="t">
            <a:spAutoFit/>
          </a:bodyPr>
          <a:lstStyle/>
          <a:p>
            <a:pPr algn="ctr"/>
            <a:r>
              <a:rPr lang="en-US" sz="2325" b="0" i="0" u="none" spc="0" dirty="0">
                <a:latin typeface="Nina Compressed"/>
              </a:rPr>
              <a:t>Be Prompt</a:t>
            </a:r>
          </a:p>
          <a:p>
            <a:pPr marL="342900" indent="-342900" algn="l">
              <a:buFont typeface="Arial" panose="020B0604020202020204" pitchFamily="34" charset="0"/>
              <a:buChar char="•"/>
            </a:pPr>
            <a:r>
              <a:rPr lang="en-US" sz="2025" b="0" i="0" u="none" spc="0" dirty="0">
                <a:latin typeface="Nina Compressed"/>
              </a:rPr>
              <a:t>Attendance will be taken at the bell.</a:t>
            </a:r>
          </a:p>
          <a:p>
            <a:pPr marL="342900" indent="-342900" algn="l">
              <a:buFont typeface="Arial" panose="020B0604020202020204" pitchFamily="34" charset="0"/>
              <a:buChar char="•"/>
            </a:pPr>
            <a:r>
              <a:rPr lang="en-US" sz="2025" b="0" i="0" u="none" spc="0" dirty="0">
                <a:latin typeface="Nina Compressed"/>
              </a:rPr>
              <a:t>You are expected to be in your assigned seat with materials out when the bell sounds.</a:t>
            </a:r>
          </a:p>
          <a:p>
            <a:pPr marL="342900" indent="-342900" algn="l">
              <a:buFont typeface="Arial" panose="020B0604020202020204" pitchFamily="34" charset="0"/>
              <a:buChar char="•"/>
            </a:pPr>
            <a:r>
              <a:rPr lang="en-US" sz="2025" b="0" i="0" u="none" spc="0" dirty="0">
                <a:latin typeface="Nina Compressed"/>
              </a:rPr>
              <a:t>If you are not in your seat when the bell rings you will be counted tardy.</a:t>
            </a:r>
          </a:p>
          <a:p>
            <a:pPr marL="342900" indent="-342900" algn="l">
              <a:buFont typeface="Arial" panose="020B0604020202020204" pitchFamily="34" charset="0"/>
              <a:buChar char="•"/>
            </a:pPr>
            <a:r>
              <a:rPr lang="en-US" sz="2025" b="0" i="0" u="none" spc="0" dirty="0">
                <a:latin typeface="Nina Compressed"/>
              </a:rPr>
              <a:t>The school tardy policy will be strictly enforced.</a:t>
            </a:r>
          </a:p>
          <a:p>
            <a:pPr marL="342900" indent="-342900" algn="l">
              <a:buFont typeface="Arial" panose="020B0604020202020204" pitchFamily="34" charset="0"/>
              <a:buChar char="•"/>
            </a:pPr>
            <a:r>
              <a:rPr lang="en-US" sz="2025" b="0" i="0" u="none" spc="0" dirty="0">
                <a:latin typeface="Nina Compressed"/>
              </a:rPr>
              <a:t>If you arrive late to class for any reason, you must sign in.  This will ensure that you are not counted absent.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19"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Expectations</a:t>
            </a:r>
          </a:p>
        </p:txBody>
      </p:sp>
      <p:sp>
        <p:nvSpPr>
          <p:cNvPr id="320" name="Body"/>
          <p:cNvSpPr txBox="1"/>
          <p:nvPr/>
        </p:nvSpPr>
        <p:spPr>
          <a:xfrm>
            <a:off x="381000" y="1276350"/>
            <a:ext cx="6810375" cy="3566361"/>
          </a:xfrm>
          <a:prstGeom prst="rect">
            <a:avLst/>
          </a:prstGeom>
          <a:effectLst/>
        </p:spPr>
        <p:txBody>
          <a:bodyPr wrap="square" rtlCol="0" anchor="t">
            <a:spAutoFit/>
          </a:bodyPr>
          <a:lstStyle/>
          <a:p>
            <a:pPr algn="ctr"/>
            <a:r>
              <a:rPr lang="en-US" sz="2325" b="0" i="0" u="none" spc="0" dirty="0">
                <a:latin typeface="Nina Compressed"/>
              </a:rPr>
              <a:t>Be Prepared</a:t>
            </a:r>
          </a:p>
          <a:p>
            <a:pPr marL="342900" indent="-342900" algn="l">
              <a:buFont typeface="Arial" panose="020B0604020202020204" pitchFamily="34" charset="0"/>
              <a:buChar char="•"/>
            </a:pPr>
            <a:r>
              <a:rPr lang="en-US" sz="2025" b="0" i="0" u="none" spc="0" dirty="0">
                <a:latin typeface="Nina Compressed"/>
              </a:rPr>
              <a:t>Come to class with your planner, textbook, assignment, pencil, pens, calculator and math notebook.</a:t>
            </a:r>
          </a:p>
          <a:p>
            <a:pPr marL="342900" indent="-342900" algn="l">
              <a:buFont typeface="Arial" panose="020B0604020202020204" pitchFamily="34" charset="0"/>
              <a:buChar char="•"/>
            </a:pPr>
            <a:r>
              <a:rPr lang="en-US" sz="2025" b="0" i="0" u="none" spc="0" dirty="0">
                <a:latin typeface="Nina Compressed"/>
              </a:rPr>
              <a:t>Passes will be given only in an emergency.  You have plenty of time between classes to go to your locker and use the rest room.</a:t>
            </a:r>
          </a:p>
          <a:p>
            <a:pPr marL="342900" indent="-342900" algn="l">
              <a:buFont typeface="Arial" panose="020B0604020202020204" pitchFamily="34" charset="0"/>
              <a:buChar char="•"/>
            </a:pPr>
            <a:r>
              <a:rPr lang="en-US" sz="2025" b="0" i="0" u="none" spc="0" dirty="0">
                <a:latin typeface="Nina Compressed"/>
              </a:rPr>
              <a:t>Your planner is your pass.</a:t>
            </a:r>
          </a:p>
          <a:p>
            <a:pPr marL="342900" indent="-342900" algn="l">
              <a:buFont typeface="Arial" panose="020B0604020202020204" pitchFamily="34" charset="0"/>
              <a:buChar char="•"/>
            </a:pPr>
            <a:r>
              <a:rPr lang="en-US" sz="2025" b="0" i="0" u="none" spc="0" dirty="0">
                <a:latin typeface="Nina Compressed"/>
              </a:rPr>
              <a:t>If you need to leave, simply bring me your planner at an appropriate time and I will sign it.  </a:t>
            </a:r>
          </a:p>
          <a:p>
            <a:pPr marL="342900" indent="-342900" algn="l">
              <a:buFont typeface="Arial" panose="020B0604020202020204" pitchFamily="34" charset="0"/>
              <a:buChar char="•"/>
            </a:pPr>
            <a:r>
              <a:rPr lang="en-US" sz="2025" b="0" i="0" u="none" spc="0" dirty="0">
                <a:latin typeface="Nina Compressed"/>
              </a:rPr>
              <a:t>You may not leave the room without a signed planner.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2"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Expectations</a:t>
            </a:r>
          </a:p>
        </p:txBody>
      </p:sp>
      <p:sp>
        <p:nvSpPr>
          <p:cNvPr id="323" name="Body"/>
          <p:cNvSpPr txBox="1"/>
          <p:nvPr/>
        </p:nvSpPr>
        <p:spPr>
          <a:xfrm>
            <a:off x="381000" y="1276350"/>
            <a:ext cx="6810375" cy="4143442"/>
          </a:xfrm>
          <a:prstGeom prst="rect">
            <a:avLst/>
          </a:prstGeom>
          <a:effectLst/>
        </p:spPr>
        <p:txBody>
          <a:bodyPr wrap="square" rtlCol="0" anchor="t">
            <a:spAutoFit/>
          </a:bodyPr>
          <a:lstStyle/>
          <a:p>
            <a:pPr algn="ctr"/>
            <a:r>
              <a:rPr lang="en-US" sz="2025" b="0" i="0" u="none" spc="0" dirty="0">
                <a:latin typeface="Nina Compressed"/>
              </a:rPr>
              <a:t>Be Respectful of School Property</a:t>
            </a:r>
          </a:p>
          <a:p>
            <a:pPr marL="342900" indent="-342900" algn="l">
              <a:buFont typeface="Arial" panose="020B0604020202020204" pitchFamily="34" charset="0"/>
              <a:buChar char="•"/>
            </a:pPr>
            <a:r>
              <a:rPr lang="en-US" sz="2025" b="0" i="0" u="none" spc="0" dirty="0">
                <a:latin typeface="Nina Compressed"/>
              </a:rPr>
              <a:t>Please take good care of your textbook, desk and school materials. </a:t>
            </a:r>
          </a:p>
          <a:p>
            <a:pPr marL="342900" indent="-342900" algn="l">
              <a:buFont typeface="Arial" panose="020B0604020202020204" pitchFamily="34" charset="0"/>
              <a:buChar char="•"/>
            </a:pPr>
            <a:r>
              <a:rPr lang="en-US" sz="2025" b="0" i="0" u="none" spc="0" dirty="0">
                <a:latin typeface="Nina Compressed"/>
              </a:rPr>
              <a:t>Clean up your area before you leave the classroom.</a:t>
            </a:r>
          </a:p>
          <a:p>
            <a:pPr marL="342900" indent="-342900" algn="l">
              <a:buFont typeface="Arial" panose="020B0604020202020204" pitchFamily="34" charset="0"/>
              <a:buChar char="•"/>
            </a:pPr>
            <a:r>
              <a:rPr lang="en-US" sz="2025" b="0" i="0" u="none" spc="0" dirty="0">
                <a:latin typeface="Nina Compressed"/>
              </a:rPr>
              <a:t>Let's keep our classroom clean!</a:t>
            </a:r>
          </a:p>
          <a:p>
            <a:pPr marL="342900" indent="-342900" algn="l">
              <a:buFont typeface="Arial" panose="020B0604020202020204" pitchFamily="34" charset="0"/>
              <a:buChar char="•"/>
            </a:pPr>
            <a:endParaRPr lang="en-US" sz="2025" b="0" i="0" u="none" spc="0" dirty="0">
              <a:latin typeface="Nina Compressed"/>
            </a:endParaRPr>
          </a:p>
          <a:p>
            <a:pPr algn="ctr"/>
            <a:r>
              <a:rPr lang="en-US" sz="2025" dirty="0">
                <a:latin typeface="Nina Compressed"/>
              </a:rPr>
              <a:t>Be Respectful of Others and Their Property</a:t>
            </a:r>
          </a:p>
          <a:p>
            <a:pPr algn="ctr"/>
            <a:endParaRPr lang="en-US" sz="2025" dirty="0">
              <a:latin typeface="Nina Compressed"/>
            </a:endParaRPr>
          </a:p>
          <a:p>
            <a:pPr marL="342900" indent="-342900">
              <a:buFont typeface="Arial" panose="020B0604020202020204" pitchFamily="34" charset="0"/>
              <a:buChar char="•"/>
            </a:pPr>
            <a:r>
              <a:rPr lang="en-US" sz="2025" dirty="0">
                <a:latin typeface="Nina Compressed"/>
              </a:rPr>
              <a:t>Ask permission to borrow materials that belong to others.</a:t>
            </a:r>
          </a:p>
          <a:p>
            <a:pPr marL="342900" indent="-342900">
              <a:buFont typeface="Arial" panose="020B0604020202020204" pitchFamily="34" charset="0"/>
              <a:buChar char="•"/>
            </a:pPr>
            <a:r>
              <a:rPr lang="en-US" sz="2025" dirty="0">
                <a:latin typeface="Nina Compressed"/>
              </a:rPr>
              <a:t>Turn silence cell phones and use them for statistical purposes, not to play games or visit social media.</a:t>
            </a:r>
          </a:p>
          <a:p>
            <a:pPr marL="342900" indent="-342900" algn="l">
              <a:buFont typeface="Arial" panose="020B0604020202020204" pitchFamily="34" charset="0"/>
              <a:buChar char="•"/>
            </a:pPr>
            <a:endParaRPr lang="en-US" sz="2025" b="0" i="0" u="none" spc="0" dirty="0">
              <a:latin typeface="Nina Compresse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28"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Expectations</a:t>
            </a:r>
          </a:p>
        </p:txBody>
      </p:sp>
      <p:sp>
        <p:nvSpPr>
          <p:cNvPr id="329" name="Body"/>
          <p:cNvSpPr txBox="1"/>
          <p:nvPr/>
        </p:nvSpPr>
        <p:spPr>
          <a:xfrm>
            <a:off x="381000" y="1276350"/>
            <a:ext cx="6810375" cy="2631490"/>
          </a:xfrm>
          <a:prstGeom prst="rect">
            <a:avLst/>
          </a:prstGeom>
          <a:effectLst/>
        </p:spPr>
        <p:txBody>
          <a:bodyPr wrap="square" rtlCol="0" anchor="t">
            <a:spAutoFit/>
          </a:bodyPr>
          <a:lstStyle/>
          <a:p>
            <a:pPr algn="ctr"/>
            <a:r>
              <a:rPr lang="en-US" sz="2325" b="0" i="0" u="none" spc="0" dirty="0">
                <a:latin typeface="Nina Compressed"/>
              </a:rPr>
              <a:t>Follow School Rules</a:t>
            </a:r>
          </a:p>
          <a:p>
            <a:pPr marL="342900" indent="-342900" algn="l">
              <a:buFont typeface="Arial" panose="020B0604020202020204" pitchFamily="34" charset="0"/>
              <a:buChar char="•"/>
            </a:pPr>
            <a:r>
              <a:rPr lang="en-US" sz="2025" b="0" i="0" u="none" spc="0" dirty="0">
                <a:latin typeface="Nina Compressed"/>
              </a:rPr>
              <a:t>You will be expected to follow the student code of conduct and school policies which can be found in your student handbook.  </a:t>
            </a:r>
          </a:p>
          <a:p>
            <a:pPr marL="342900" indent="-342900" algn="l">
              <a:buFont typeface="Arial" panose="020B0604020202020204" pitchFamily="34" charset="0"/>
              <a:buChar char="•"/>
            </a:pPr>
            <a:r>
              <a:rPr lang="en-US" sz="2025" b="0" i="0" u="none" spc="0" dirty="0">
                <a:latin typeface="Nina Compressed"/>
              </a:rPr>
              <a:t>These policies include academic expectations, behavior expectations, dress code, electronics policies, and others.  </a:t>
            </a:r>
          </a:p>
          <a:p>
            <a:pPr marL="342900" indent="-342900" algn="l">
              <a:buFont typeface="Arial" panose="020B0604020202020204" pitchFamily="34" charset="0"/>
              <a:buChar char="•"/>
            </a:pPr>
            <a:r>
              <a:rPr lang="en-US" sz="2025" b="0" i="0" u="none" spc="0" dirty="0">
                <a:latin typeface="Nina Compressed"/>
              </a:rPr>
              <a:t>Please become familiar with them.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31"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Student Support</a:t>
            </a:r>
          </a:p>
        </p:txBody>
      </p:sp>
      <p:sp>
        <p:nvSpPr>
          <p:cNvPr id="332" name="Body"/>
          <p:cNvSpPr txBox="1"/>
          <p:nvPr/>
        </p:nvSpPr>
        <p:spPr>
          <a:xfrm>
            <a:off x="381000" y="1276350"/>
            <a:ext cx="6810375" cy="4143442"/>
          </a:xfrm>
          <a:prstGeom prst="rect">
            <a:avLst/>
          </a:prstGeom>
          <a:effectLst/>
        </p:spPr>
        <p:txBody>
          <a:bodyPr wrap="square" rtlCol="0" anchor="t">
            <a:spAutoFit/>
          </a:bodyPr>
          <a:lstStyle/>
          <a:p>
            <a:pPr marL="342900" indent="-342900" algn="l">
              <a:buFont typeface="Arial" panose="020B0604020202020204" pitchFamily="34" charset="0"/>
              <a:buChar char="•"/>
            </a:pPr>
            <a:r>
              <a:rPr lang="en-US" sz="2025" b="0" i="0" u="none" spc="0" dirty="0">
                <a:latin typeface="Nina Compressed"/>
              </a:rPr>
              <a:t>I will be available during seminar, before and after school, and during Falcon50A to answer any questions your may have.</a:t>
            </a:r>
          </a:p>
          <a:p>
            <a:pPr marL="342900" indent="-342900" algn="l">
              <a:buFont typeface="Arial" panose="020B0604020202020204" pitchFamily="34" charset="0"/>
              <a:buChar char="•"/>
            </a:pPr>
            <a:r>
              <a:rPr lang="en-US" sz="2025" b="0" i="0" u="none" spc="0" dirty="0">
                <a:latin typeface="Nina Compressed"/>
              </a:rPr>
              <a:t>Students are welcome and encouraged to come for help as often as necessary.  </a:t>
            </a:r>
          </a:p>
          <a:p>
            <a:pPr marL="342900" indent="-342900">
              <a:buFont typeface="Arial" panose="020B0604020202020204" pitchFamily="34" charset="0"/>
              <a:buChar char="•"/>
            </a:pPr>
            <a:r>
              <a:rPr lang="en-US" sz="2025" b="0" i="0" u="none" spc="0" dirty="0">
                <a:latin typeface="Nina Compressed"/>
              </a:rPr>
              <a:t>Students are expected to check my website and join the remind to receive group course text messages. To access, Text:</a:t>
            </a:r>
            <a:r>
              <a:rPr lang="en-US" dirty="0"/>
              <a:t>@fcb49k</a:t>
            </a:r>
            <a:r>
              <a:rPr lang="en-US" sz="2025" b="0" i="0" u="none" spc="0" dirty="0">
                <a:latin typeface="Nina Compressed"/>
              </a:rPr>
              <a:t>  To:81010</a:t>
            </a:r>
          </a:p>
          <a:p>
            <a:pPr marL="342900" indent="-342900" algn="l">
              <a:buFont typeface="Arial" panose="020B0604020202020204" pitchFamily="34" charset="0"/>
              <a:buChar char="•"/>
            </a:pPr>
            <a:r>
              <a:rPr lang="en-US" sz="2025" b="0" i="0" u="none" spc="0" dirty="0">
                <a:latin typeface="Nina Compressed"/>
              </a:rPr>
              <a:t>Computers are available in the library before school, after school, and during seminar. Mr. Hail and Mrs. Elsey are sharing the Microsoft Surfaces for their statistics courses. Access to use one during seminar or afterschool can be arranged with prior notice.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34"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Parent-Teacher Communication</a:t>
            </a:r>
          </a:p>
        </p:txBody>
      </p:sp>
      <p:sp>
        <p:nvSpPr>
          <p:cNvPr id="335" name="Body"/>
          <p:cNvSpPr txBox="1"/>
          <p:nvPr/>
        </p:nvSpPr>
        <p:spPr>
          <a:xfrm>
            <a:off x="381000" y="1276350"/>
            <a:ext cx="6810375" cy="1650452"/>
          </a:xfrm>
          <a:prstGeom prst="rect">
            <a:avLst/>
          </a:prstGeom>
          <a:effectLst/>
        </p:spPr>
        <p:txBody>
          <a:bodyPr wrap="square" rtlCol="0" anchor="t">
            <a:spAutoFit/>
          </a:bodyPr>
          <a:lstStyle/>
          <a:p>
            <a:pPr marL="342900" indent="-342900" algn="l">
              <a:buFont typeface="Arial" panose="020B0604020202020204" pitchFamily="34" charset="0"/>
              <a:buChar char="•"/>
            </a:pPr>
            <a:r>
              <a:rPr lang="en-US" sz="2025" b="0" i="0" u="none" spc="0" dirty="0">
                <a:latin typeface="Nina Compressed"/>
              </a:rPr>
              <a:t>Parents, please do not hesitate to contact me if you have any questions or concerns.  </a:t>
            </a:r>
          </a:p>
          <a:p>
            <a:pPr marL="342900" indent="-342900" algn="l">
              <a:buFont typeface="Arial" panose="020B0604020202020204" pitchFamily="34" charset="0"/>
              <a:buChar char="•"/>
            </a:pPr>
            <a:r>
              <a:rPr lang="en-US" sz="2025" b="0" i="0" u="none" spc="0" dirty="0">
                <a:latin typeface="Nina Compressed"/>
              </a:rPr>
              <a:t>The easiest way to reach me is via e-mail.  </a:t>
            </a:r>
          </a:p>
          <a:p>
            <a:pPr marL="342900" indent="-342900" algn="l">
              <a:buFont typeface="Arial" panose="020B0604020202020204" pitchFamily="34" charset="0"/>
              <a:buChar char="•"/>
            </a:pPr>
            <a:r>
              <a:rPr lang="en-US" sz="2025" b="0" i="0" u="none" spc="0" dirty="0">
                <a:latin typeface="Nina Compressed"/>
              </a:rPr>
              <a:t>You are also welcome to call the school and leave a message.  I will get back with you as soon as possible.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4" name="Title"/>
          <p:cNvSpPr txBox="1"/>
          <p:nvPr/>
        </p:nvSpPr>
        <p:spPr>
          <a:xfrm>
            <a:off x="342900" y="376193"/>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Contact</a:t>
            </a:r>
            <a:r>
              <a:rPr lang="en-US" sz="3300" b="1" i="0" u="none" spc="0" dirty="0">
                <a:solidFill>
                  <a:srgbClr val="FFFFFF"/>
                </a:solidFill>
                <a:latin typeface="Nina Compressed"/>
              </a:rPr>
              <a:t> </a:t>
            </a:r>
            <a:r>
              <a:rPr lang="en-US" sz="3300" b="1" i="0" u="none" spc="0" dirty="0">
                <a:solidFill>
                  <a:srgbClr val="0070C0"/>
                </a:solidFill>
                <a:latin typeface="Nina Compressed"/>
              </a:rPr>
              <a:t>information</a:t>
            </a:r>
          </a:p>
        </p:txBody>
      </p:sp>
      <p:sp>
        <p:nvSpPr>
          <p:cNvPr id="265" name="Body"/>
          <p:cNvSpPr txBox="1"/>
          <p:nvPr/>
        </p:nvSpPr>
        <p:spPr>
          <a:xfrm>
            <a:off x="390525" y="1076325"/>
            <a:ext cx="6924675" cy="4401205"/>
          </a:xfrm>
          <a:prstGeom prst="rect">
            <a:avLst/>
          </a:prstGeom>
          <a:effectLst/>
        </p:spPr>
        <p:txBody>
          <a:bodyPr wrap="square" rtlCol="0" anchor="t">
            <a:spAutoFit/>
          </a:bodyPr>
          <a:lstStyle/>
          <a:p>
            <a:pPr algn="l"/>
            <a:r>
              <a:rPr lang="en-US" sz="2000" b="0" i="0" u="none" spc="0" dirty="0">
                <a:solidFill>
                  <a:srgbClr val="0070C0"/>
                </a:solidFill>
                <a:latin typeface="Nina Compressed"/>
              </a:rPr>
              <a:t>website:  </a:t>
            </a:r>
            <a:r>
              <a:rPr lang="en-US" sz="2000" b="0" i="0" u="none" spc="0" dirty="0">
                <a:latin typeface="Nina Compressed"/>
                <a:hlinkClick r:id="rId2"/>
              </a:rPr>
              <a:t>www.elsey.weebly.com</a:t>
            </a:r>
            <a:endParaRPr lang="en-US" sz="2000" b="0" i="0" u="none" spc="0" dirty="0">
              <a:latin typeface="Nina Compressed"/>
            </a:endParaRPr>
          </a:p>
          <a:p>
            <a:pPr algn="l"/>
            <a:endParaRPr lang="en-US" sz="2000" b="0" i="0" u="none" spc="0" dirty="0">
              <a:latin typeface="Nina Compressed"/>
            </a:endParaRPr>
          </a:p>
          <a:p>
            <a:pPr algn="l"/>
            <a:r>
              <a:rPr lang="en-US" sz="2000" b="0" i="0" u="none" spc="0" dirty="0">
                <a:solidFill>
                  <a:srgbClr val="0070C0"/>
                </a:solidFill>
                <a:latin typeface="Nina Compressed"/>
              </a:rPr>
              <a:t>e-mail:  </a:t>
            </a:r>
            <a:r>
              <a:rPr lang="en-US" sz="2000" dirty="0">
                <a:latin typeface="Nina Compressed"/>
                <a:hlinkClick r:id="rId3"/>
              </a:rPr>
              <a:t>telsey</a:t>
            </a:r>
            <a:r>
              <a:rPr lang="en-US" sz="2000" b="0" i="0" u="none" spc="0" dirty="0">
                <a:latin typeface="Nina Compressed"/>
                <a:hlinkClick r:id="rId3"/>
              </a:rPr>
              <a:t>os@olatheschools.org</a:t>
            </a:r>
            <a:endParaRPr lang="en-US" sz="2000" b="0" i="0" u="none" spc="0" dirty="0">
              <a:latin typeface="Nina Compressed"/>
            </a:endParaRPr>
          </a:p>
          <a:p>
            <a:pPr algn="l"/>
            <a:endParaRPr lang="en-US" sz="2000" b="0" i="0" u="none" spc="0" dirty="0">
              <a:latin typeface="Nina Compressed"/>
            </a:endParaRPr>
          </a:p>
          <a:p>
            <a:pPr algn="l"/>
            <a:r>
              <a:rPr lang="en-US" sz="2000" b="0" i="0" u="none" spc="0" dirty="0">
                <a:solidFill>
                  <a:srgbClr val="0070C0"/>
                </a:solidFill>
                <a:latin typeface="Nina Compressed"/>
              </a:rPr>
              <a:t>Olathe South phone number:  </a:t>
            </a:r>
            <a:r>
              <a:rPr lang="en-US" sz="2000" b="0" i="0" u="none" spc="0" dirty="0">
                <a:latin typeface="Nina Compressed"/>
              </a:rPr>
              <a:t>913-780-7160</a:t>
            </a:r>
          </a:p>
          <a:p>
            <a:pPr algn="l"/>
            <a:endParaRPr lang="en-US" sz="2000" b="0" i="0" u="none" spc="0" dirty="0">
              <a:latin typeface="Nina Compressed"/>
            </a:endParaRPr>
          </a:p>
          <a:p>
            <a:r>
              <a:rPr lang="en-US" sz="2000" i="1" u="sng" dirty="0"/>
              <a:t>ONLINE TEXTBOOK RESOURCES:</a:t>
            </a:r>
          </a:p>
          <a:p>
            <a:pPr lvl="0"/>
            <a:r>
              <a:rPr lang="en-US" sz="2000" dirty="0"/>
              <a:t>Go to </a:t>
            </a:r>
            <a:r>
              <a:rPr lang="en-US" sz="2000" u="sng" dirty="0">
                <a:hlinkClick r:id="rId4"/>
              </a:rPr>
              <a:t>www.wileyplus.com</a:t>
            </a:r>
            <a:r>
              <a:rPr lang="en-US" sz="2000" dirty="0"/>
              <a:t> and use the course registration sheet to register.</a:t>
            </a:r>
          </a:p>
          <a:p>
            <a:pPr lvl="0"/>
            <a:endParaRPr lang="en-US" sz="2000" b="0" i="0" u="none" spc="0" dirty="0">
              <a:latin typeface="Nina Compressed"/>
            </a:endParaRPr>
          </a:p>
          <a:p>
            <a:pPr algn="l"/>
            <a:r>
              <a:rPr lang="en-US" sz="2000" b="0" i="0" u="none" spc="0" dirty="0">
                <a:solidFill>
                  <a:srgbClr val="0070C0"/>
                </a:solidFill>
                <a:latin typeface="Nina Compressed"/>
              </a:rPr>
              <a:t>To receive class e-mail updates:</a:t>
            </a:r>
          </a:p>
          <a:p>
            <a:pPr algn="l"/>
            <a:r>
              <a:rPr lang="en-US" sz="2000" b="0" i="0" u="none" spc="0" dirty="0">
                <a:latin typeface="Nina Compressed"/>
              </a:rPr>
              <a:t>•Make sure the office has your current e-mail address.</a:t>
            </a:r>
          </a:p>
          <a:p>
            <a:pPr algn="l"/>
            <a:endParaRPr lang="en-US" sz="2000" b="0" i="0" u="none" spc="0" dirty="0">
              <a:solidFill>
                <a:srgbClr val="FFFFFF"/>
              </a:solidFill>
              <a:latin typeface="Nina Compressed"/>
            </a:endParaRPr>
          </a:p>
          <a:p>
            <a:pPr algn="l"/>
            <a:endParaRPr lang="en-US" sz="2000" b="0" i="0" u="none" spc="0" dirty="0">
              <a:solidFill>
                <a:srgbClr val="FFFFFF"/>
              </a:solidFill>
              <a:latin typeface="Nina Compresse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533400" y="419100"/>
            <a:ext cx="6172200" cy="600164"/>
          </a:xfrm>
          <a:prstGeom prst="rect">
            <a:avLst/>
          </a:prstGeom>
          <a:noFill/>
        </p:spPr>
        <p:txBody>
          <a:bodyPr wrap="square" rtlCol="0">
            <a:spAutoFit/>
          </a:bodyPr>
          <a:lstStyle/>
          <a:p>
            <a:pPr algn="ctr"/>
            <a:r>
              <a:rPr lang="en-US" sz="3300" dirty="0">
                <a:solidFill>
                  <a:srgbClr val="0070C0"/>
                </a:solidFill>
              </a:rPr>
              <a:t>Available Textbook Resources</a:t>
            </a:r>
          </a:p>
        </p:txBody>
      </p:sp>
      <p:sp>
        <p:nvSpPr>
          <p:cNvPr id="3" name="TextBox 2"/>
          <p:cNvSpPr txBox="1"/>
          <p:nvPr/>
        </p:nvSpPr>
        <p:spPr>
          <a:xfrm>
            <a:off x="533400" y="1181100"/>
            <a:ext cx="6172200" cy="4893647"/>
          </a:xfrm>
          <a:prstGeom prst="rect">
            <a:avLst/>
          </a:prstGeom>
          <a:noFill/>
        </p:spPr>
        <p:txBody>
          <a:bodyPr wrap="square" rtlCol="0">
            <a:spAutoFit/>
          </a:bodyPr>
          <a:lstStyle/>
          <a:p>
            <a:r>
              <a:rPr lang="en-US" sz="2000" dirty="0"/>
              <a:t>Go to </a:t>
            </a:r>
            <a:r>
              <a:rPr lang="en-US" sz="2000" u="sng" dirty="0">
                <a:hlinkClick r:id="rId2"/>
              </a:rPr>
              <a:t>www.wileyplus.com</a:t>
            </a:r>
            <a:r>
              <a:rPr lang="en-US" sz="2000" dirty="0"/>
              <a:t> and use the course registration number and access code given to you by Mrs. Elsey to access the </a:t>
            </a:r>
            <a:r>
              <a:rPr lang="en-US" sz="2000" dirty="0" err="1"/>
              <a:t>Wileyplus</a:t>
            </a:r>
            <a:r>
              <a:rPr lang="en-US" sz="2000" dirty="0"/>
              <a:t> Learning website which contains the textbook, videos, exercises, eventually we’ll assign online exercises.</a:t>
            </a:r>
          </a:p>
          <a:p>
            <a:pPr lvl="0"/>
            <a:endParaRPr lang="en-US" sz="2000" dirty="0"/>
          </a:p>
          <a:p>
            <a:pPr lvl="0"/>
            <a:r>
              <a:rPr lang="en-US" sz="2000" dirty="0"/>
              <a:t>There is a downloadable (non-internet) version of the text students can access on their phones or laptops. They will be receiving a separate code for this shortly.</a:t>
            </a:r>
          </a:p>
          <a:p>
            <a:pPr lvl="0"/>
            <a:endParaRPr lang="en-US" sz="2000" dirty="0"/>
          </a:p>
          <a:p>
            <a:r>
              <a:rPr lang="en-US" sz="3200" dirty="0"/>
              <a:t>Option: </a:t>
            </a:r>
            <a:r>
              <a:rPr lang="en-US" sz="2000" dirty="0"/>
              <a:t>To purchase a printed 4-color loose-leaf version of the text for $39, go to the DTS site can be reached at:  </a:t>
            </a:r>
            <a:r>
              <a:rPr lang="en-US" sz="2000" u="sng" dirty="0">
                <a:hlinkClick r:id="rId3"/>
              </a:rPr>
              <a:t>http://www.wiley.com/WileyCDA/Section/id-830213.html</a:t>
            </a:r>
            <a:r>
              <a:rPr lang="en-US" sz="2000" dirty="0"/>
              <a:t>.  </a:t>
            </a:r>
          </a:p>
          <a:p>
            <a:pPr lvl="0"/>
            <a:endParaRPr lang="en-US" sz="2000" dirty="0"/>
          </a:p>
        </p:txBody>
      </p:sp>
    </p:spTree>
    <p:extLst>
      <p:ext uri="{BB962C8B-B14F-4D97-AF65-F5344CB8AC3E}">
        <p14:creationId xmlns:p14="http://schemas.microsoft.com/office/powerpoint/2010/main" val="389606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67"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Course Description</a:t>
            </a:r>
          </a:p>
        </p:txBody>
      </p:sp>
      <p:sp>
        <p:nvSpPr>
          <p:cNvPr id="2" name="TextBox 1"/>
          <p:cNvSpPr txBox="1"/>
          <p:nvPr/>
        </p:nvSpPr>
        <p:spPr>
          <a:xfrm>
            <a:off x="228600" y="1028701"/>
            <a:ext cx="6858000" cy="3785652"/>
          </a:xfrm>
          <a:prstGeom prst="rect">
            <a:avLst/>
          </a:prstGeom>
          <a:noFill/>
        </p:spPr>
        <p:txBody>
          <a:bodyPr wrap="square" rtlCol="0">
            <a:spAutoFit/>
          </a:bodyPr>
          <a:lstStyle/>
          <a:p>
            <a:r>
              <a:rPr lang="en-US" sz="2000" dirty="0"/>
              <a:t>Welcome to AP Statistics!  This is the ninth year that Olathe School District has offered AP Stats and I am very excited to get started.  Statistics is unlike any math class you have had before: more analyzing and interpreting and less computation. Please feel free to ask questions and add your observations as we progress through the course! I have given a brief overview of materials needed and grading outlines for the course. There are two different ways to earn college credit for this class, College Now through Johnson County Community College or successfully passing the AP Statistics Exam in May. Students can now choose between earning college credit through College Now or the AP Exam.</a:t>
            </a:r>
            <a:endParaRPr lang="en-US" sz="20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990600" y="647700"/>
            <a:ext cx="5410200" cy="600164"/>
          </a:xfrm>
          <a:prstGeom prst="rect">
            <a:avLst/>
          </a:prstGeom>
          <a:noFill/>
        </p:spPr>
        <p:txBody>
          <a:bodyPr wrap="square" rtlCol="0">
            <a:spAutoFit/>
          </a:bodyPr>
          <a:lstStyle/>
          <a:p>
            <a:pPr algn="ctr"/>
            <a:r>
              <a:rPr lang="en-US" sz="3300" dirty="0">
                <a:solidFill>
                  <a:srgbClr val="0070C0"/>
                </a:solidFill>
              </a:rPr>
              <a:t>College Now : JCCC</a:t>
            </a:r>
          </a:p>
        </p:txBody>
      </p:sp>
      <p:sp>
        <p:nvSpPr>
          <p:cNvPr id="5" name="TextBox 4"/>
          <p:cNvSpPr txBox="1"/>
          <p:nvPr/>
        </p:nvSpPr>
        <p:spPr>
          <a:xfrm>
            <a:off x="152400" y="1181100"/>
            <a:ext cx="7315201" cy="4308872"/>
          </a:xfrm>
          <a:prstGeom prst="rect">
            <a:avLst/>
          </a:prstGeom>
          <a:noFill/>
        </p:spPr>
        <p:txBody>
          <a:bodyPr wrap="square" rtlCol="0">
            <a:spAutoFit/>
          </a:bodyPr>
          <a:lstStyle/>
          <a:p>
            <a:r>
              <a:rPr lang="en-US" sz="1700" dirty="0"/>
              <a:t>This is the sixth year we are offering College Now credit for Statistics through Johnson County Community College. This means you may choose to be concurrently enrolled in both a high school and a college course. (You will have a student ID and a college transcript at JCCC.) You will need to qualify by successfully completing the math placement/ACCUPLACER test or by earning a 23 on the math section of the ACT exam. Enrollment is open for the next two weeks.</a:t>
            </a:r>
          </a:p>
          <a:p>
            <a:r>
              <a:rPr lang="en-US" sz="1700" dirty="0"/>
              <a:t>.</a:t>
            </a:r>
          </a:p>
          <a:p>
            <a:r>
              <a:rPr lang="en-US" sz="1700" b="1" dirty="0"/>
              <a:t>JCCC Priority Dates:</a:t>
            </a:r>
          </a:p>
          <a:p>
            <a:r>
              <a:rPr lang="en-US" sz="1700" dirty="0"/>
              <a:t>Application submission priority deadline – Aug. 30, 2019*</a:t>
            </a:r>
          </a:p>
          <a:p>
            <a:r>
              <a:rPr lang="en-US" sz="1700" dirty="0"/>
              <a:t>ACT/SAT test score submission deadline, if applicable Aug. 30, 2019 ??*</a:t>
            </a:r>
          </a:p>
          <a:p>
            <a:r>
              <a:rPr lang="en-US" sz="1700" dirty="0"/>
              <a:t>ACCUPLACER deadline, if applicable - September 13, 2019**</a:t>
            </a:r>
          </a:p>
          <a:p>
            <a:r>
              <a:rPr lang="en-US" sz="1700" dirty="0"/>
              <a:t>Enrollment deadline – September 13, 2019**</a:t>
            </a:r>
          </a:p>
          <a:p>
            <a:r>
              <a:rPr lang="en-US" sz="1700" dirty="0"/>
              <a:t>Cost of the course $282 ($ 94 per credit hour) - Johnson County residents </a:t>
            </a:r>
          </a:p>
          <a:p>
            <a:endParaRPr lang="en-US" dirty="0"/>
          </a:p>
          <a:p>
            <a:endParaRPr lang="en-US" dirty="0"/>
          </a:p>
        </p:txBody>
      </p:sp>
    </p:spTree>
    <p:extLst>
      <p:ext uri="{BB962C8B-B14F-4D97-AF65-F5344CB8AC3E}">
        <p14:creationId xmlns:p14="http://schemas.microsoft.com/office/powerpoint/2010/main" val="3509931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533400" y="419100"/>
            <a:ext cx="6172200" cy="600164"/>
          </a:xfrm>
          <a:prstGeom prst="rect">
            <a:avLst/>
          </a:prstGeom>
          <a:noFill/>
        </p:spPr>
        <p:txBody>
          <a:bodyPr wrap="square" rtlCol="0">
            <a:spAutoFit/>
          </a:bodyPr>
          <a:lstStyle/>
          <a:p>
            <a:pPr algn="ctr"/>
            <a:r>
              <a:rPr lang="en-US" sz="3300" dirty="0">
                <a:solidFill>
                  <a:srgbClr val="0070C0"/>
                </a:solidFill>
              </a:rPr>
              <a:t>AP Statistics Exam – College Board</a:t>
            </a:r>
          </a:p>
        </p:txBody>
      </p:sp>
      <p:sp>
        <p:nvSpPr>
          <p:cNvPr id="3" name="TextBox 2"/>
          <p:cNvSpPr txBox="1"/>
          <p:nvPr/>
        </p:nvSpPr>
        <p:spPr>
          <a:xfrm>
            <a:off x="533400" y="1181100"/>
            <a:ext cx="6172200" cy="4093428"/>
          </a:xfrm>
          <a:prstGeom prst="rect">
            <a:avLst/>
          </a:prstGeom>
          <a:noFill/>
        </p:spPr>
        <p:txBody>
          <a:bodyPr wrap="square" rtlCol="0">
            <a:spAutoFit/>
          </a:bodyPr>
          <a:lstStyle/>
          <a:p>
            <a:r>
              <a:rPr lang="en-US" sz="2000" dirty="0"/>
              <a:t>Advanced Placement Exams are national exams that are written and administered by College Board. (The same entity that administers the PSAT, SAT, and CLEP exams.)  AP exams are nationally scheduled during the first two complete weeks of May each year. Exams are scored on a scale of 1 to 5. Each college determines what score is needed on each exam to grant a student credit for a particular course at their university, however a score of 3 or higher is generally considered passing. A copy of the AP syllabus is available on my website. This year the AP Statistics test is scheduled for Friday, May 15</a:t>
            </a:r>
            <a:r>
              <a:rPr lang="en-US" sz="2000" baseline="30000" dirty="0"/>
              <a:t>th</a:t>
            </a:r>
            <a:r>
              <a:rPr lang="en-US" sz="2000" dirty="0"/>
              <a:t> from noon to 4pm.  This is during the last week of school for seniors. We will be well practiced for it by then! </a:t>
            </a:r>
          </a:p>
        </p:txBody>
      </p:sp>
    </p:spTree>
    <p:extLst>
      <p:ext uri="{BB962C8B-B14F-4D97-AF65-F5344CB8AC3E}">
        <p14:creationId xmlns:p14="http://schemas.microsoft.com/office/powerpoint/2010/main" val="270884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914400" y="571500"/>
            <a:ext cx="5638800" cy="584775"/>
          </a:xfrm>
          <a:prstGeom prst="rect">
            <a:avLst/>
          </a:prstGeom>
          <a:noFill/>
        </p:spPr>
        <p:txBody>
          <a:bodyPr wrap="square" rtlCol="0">
            <a:spAutoFit/>
          </a:bodyPr>
          <a:lstStyle/>
          <a:p>
            <a:pPr algn="ctr"/>
            <a:r>
              <a:rPr lang="en-US" sz="3200" dirty="0">
                <a:solidFill>
                  <a:srgbClr val="0070C0"/>
                </a:solidFill>
              </a:rPr>
              <a:t>Comparing JCCC to AP</a:t>
            </a:r>
          </a:p>
        </p:txBody>
      </p:sp>
      <p:sp>
        <p:nvSpPr>
          <p:cNvPr id="4" name="TextBox 3"/>
          <p:cNvSpPr txBox="1"/>
          <p:nvPr/>
        </p:nvSpPr>
        <p:spPr>
          <a:xfrm>
            <a:off x="304800" y="1257300"/>
            <a:ext cx="7086600" cy="4939814"/>
          </a:xfrm>
          <a:prstGeom prst="rect">
            <a:avLst/>
          </a:prstGeom>
          <a:noFill/>
        </p:spPr>
        <p:txBody>
          <a:bodyPr wrap="square" rtlCol="0">
            <a:spAutoFit/>
          </a:bodyPr>
          <a:lstStyle/>
          <a:p>
            <a:r>
              <a:rPr lang="en-US" sz="1300" b="1" u="sng" dirty="0"/>
              <a:t>Credit by AP Exam</a:t>
            </a:r>
            <a:r>
              <a:rPr lang="en-US" sz="1300" dirty="0"/>
              <a:t>			</a:t>
            </a:r>
            <a:r>
              <a:rPr lang="en-US" sz="1300" b="1" u="sng" dirty="0"/>
              <a:t>Credit through JCCC (College Now)</a:t>
            </a:r>
            <a:endParaRPr lang="en-US" sz="1300" b="1" dirty="0"/>
          </a:p>
          <a:p>
            <a:r>
              <a:rPr lang="en-US" sz="1300" dirty="0"/>
              <a:t> </a:t>
            </a:r>
          </a:p>
          <a:p>
            <a:r>
              <a:rPr lang="en-US" sz="1300" b="1" dirty="0"/>
              <a:t>Price: </a:t>
            </a:r>
            <a:r>
              <a:rPr lang="en-US" sz="1300" dirty="0"/>
              <a:t>approx. $98			 3 credits at $94 each = $282</a:t>
            </a:r>
          </a:p>
          <a:p>
            <a:r>
              <a:rPr lang="en-US" sz="1300" dirty="0"/>
              <a:t> </a:t>
            </a:r>
          </a:p>
          <a:p>
            <a:r>
              <a:rPr lang="en-US" sz="1300" b="1" dirty="0"/>
              <a:t>Pre-requisites:</a:t>
            </a:r>
            <a:r>
              <a:rPr lang="en-US" sz="1300" dirty="0"/>
              <a:t> Open to all Students		Need 23 or higher on ACT Math section</a:t>
            </a:r>
          </a:p>
          <a:p>
            <a:r>
              <a:rPr lang="en-US" sz="1300" u="sng" dirty="0">
                <a:hlinkClick r:id="rId2"/>
              </a:rPr>
              <a:t>http://apcentral.collegeboard.com/apc/public</a:t>
            </a:r>
            <a:r>
              <a:rPr lang="en-US" sz="1300" dirty="0"/>
              <a:t>	Or pass math placement test at JCCC</a:t>
            </a:r>
          </a:p>
          <a:p>
            <a:r>
              <a:rPr lang="en-US" sz="1300" dirty="0"/>
              <a:t>/courses/index.html			See  </a:t>
            </a:r>
            <a:r>
              <a:rPr lang="en-US" sz="1300" u="sng" dirty="0">
                <a:hlinkClick r:id="rId3"/>
              </a:rPr>
              <a:t>www.jccc.edu/collegenow</a:t>
            </a:r>
            <a:endParaRPr lang="en-US" sz="1300" dirty="0"/>
          </a:p>
          <a:p>
            <a:r>
              <a:rPr lang="en-US" sz="1300" dirty="0"/>
              <a:t> </a:t>
            </a:r>
          </a:p>
          <a:p>
            <a:r>
              <a:rPr lang="en-US" sz="1300" b="1" dirty="0"/>
              <a:t>Sign Up Deadlines:</a:t>
            </a:r>
            <a:r>
              <a:rPr lang="en-US" sz="1300" dirty="0"/>
              <a:t>    Nov. 4, 2019		Application and ACT submitted by</a:t>
            </a:r>
          </a:p>
          <a:p>
            <a:r>
              <a:rPr lang="en-US" sz="1300" dirty="0"/>
              <a:t>				Aug. 30, 2019, Testing and Enrollment by 				Sept. 13, 2019.</a:t>
            </a:r>
          </a:p>
          <a:p>
            <a:r>
              <a:rPr lang="en-US" sz="1300" b="1" dirty="0"/>
              <a:t>How Grades Are Calculated</a:t>
            </a:r>
          </a:p>
          <a:p>
            <a:r>
              <a:rPr lang="en-US" sz="1300" dirty="0"/>
              <a:t>National AP Statistics Exam			Mrs. Elsey:	40% first semester grade</a:t>
            </a:r>
          </a:p>
          <a:p>
            <a:r>
              <a:rPr lang="en-US" sz="1300" dirty="0"/>
              <a:t>Friday, May 15</a:t>
            </a:r>
            <a:r>
              <a:rPr lang="en-US" sz="1300" baseline="30000" dirty="0"/>
              <a:t>th</a:t>
            </a:r>
            <a:r>
              <a:rPr lang="en-US" sz="1300" dirty="0"/>
              <a:t>  afternoon				40% second semester grade</a:t>
            </a:r>
          </a:p>
          <a:p>
            <a:r>
              <a:rPr lang="en-US" sz="1300" dirty="0"/>
              <a:t>					20% JCCC final exam</a:t>
            </a:r>
          </a:p>
          <a:p>
            <a:r>
              <a:rPr lang="en-US" sz="1300" dirty="0"/>
              <a:t> </a:t>
            </a:r>
          </a:p>
          <a:p>
            <a:r>
              <a:rPr lang="en-US" sz="1300" b="1" dirty="0"/>
              <a:t>Ability to</a:t>
            </a:r>
            <a:r>
              <a:rPr lang="en-US" sz="1300" dirty="0"/>
              <a:t> 	    Most colleges accept a 3 	Credit at JCCC for MATH 181 Statistics.</a:t>
            </a:r>
          </a:p>
          <a:p>
            <a:r>
              <a:rPr lang="en-US" sz="1300" b="1" dirty="0"/>
              <a:t>Transfer to</a:t>
            </a:r>
            <a:r>
              <a:rPr lang="en-US" sz="1300" dirty="0"/>
              <a:t> 	    or higher. A few require at	Most state schools and many, many </a:t>
            </a:r>
          </a:p>
          <a:p>
            <a:r>
              <a:rPr lang="en-US" sz="1300" b="1" dirty="0"/>
              <a:t>Colleges:</a:t>
            </a:r>
            <a:r>
              <a:rPr lang="en-US" sz="1300" dirty="0"/>
              <a:t>	    least a 4 or 5. (Last year, 87% 	others will accept credits from JCCC.</a:t>
            </a:r>
          </a:p>
          <a:p>
            <a:r>
              <a:rPr lang="en-US" sz="1300" dirty="0"/>
              <a:t>	    of my students earned a 3 or </a:t>
            </a:r>
          </a:p>
          <a:p>
            <a:r>
              <a:rPr lang="en-US" sz="1300" dirty="0"/>
              <a:t>	    higher.)</a:t>
            </a:r>
          </a:p>
          <a:p>
            <a:r>
              <a:rPr lang="en-US" sz="1400" dirty="0"/>
              <a:t>	    	</a:t>
            </a:r>
          </a:p>
          <a:p>
            <a:r>
              <a:rPr lang="en-US" sz="1400" b="1" dirty="0"/>
              <a:t>	   						</a:t>
            </a:r>
            <a:endParaRPr lang="en-US" sz="1400" dirty="0"/>
          </a:p>
          <a:p>
            <a:endParaRPr lang="en-US" sz="1400" dirty="0"/>
          </a:p>
        </p:txBody>
      </p:sp>
    </p:spTree>
    <p:extLst>
      <p:ext uri="{BB962C8B-B14F-4D97-AF65-F5344CB8AC3E}">
        <p14:creationId xmlns:p14="http://schemas.microsoft.com/office/powerpoint/2010/main" val="164614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70"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a:solidFill>
                  <a:srgbClr val="0070C0"/>
                </a:solidFill>
                <a:latin typeface="Nina Compressed"/>
              </a:rPr>
              <a:t>Prerequisites</a:t>
            </a:r>
          </a:p>
        </p:txBody>
      </p:sp>
      <p:sp>
        <p:nvSpPr>
          <p:cNvPr id="271" name="Body"/>
          <p:cNvSpPr txBox="1"/>
          <p:nvPr/>
        </p:nvSpPr>
        <p:spPr>
          <a:xfrm>
            <a:off x="381000" y="1276350"/>
            <a:ext cx="6810375" cy="2562240"/>
          </a:xfrm>
          <a:prstGeom prst="rect">
            <a:avLst/>
          </a:prstGeom>
          <a:effectLst/>
        </p:spPr>
        <p:txBody>
          <a:bodyPr wrap="square" rtlCol="0" anchor="t">
            <a:spAutoFit/>
          </a:bodyPr>
          <a:lstStyle/>
          <a:p>
            <a:pPr algn="l"/>
            <a:endParaRPr lang="en-US" sz="2025" b="0" i="0" u="none" spc="0" dirty="0">
              <a:solidFill>
                <a:srgbClr val="FFFFFF"/>
              </a:solidFill>
              <a:latin typeface="Nina Compressed"/>
            </a:endParaRPr>
          </a:p>
          <a:p>
            <a:pPr algn="l"/>
            <a:r>
              <a:rPr lang="en-US" sz="2400" b="0" i="0" u="none" spc="0" dirty="0">
                <a:latin typeface="Nina Compressed"/>
              </a:rPr>
              <a:t>Math prerequisites include successful completion of Advanced Algebra &amp; Trig. </a:t>
            </a:r>
            <a:r>
              <a:rPr lang="en-US" sz="2400" dirty="0">
                <a:latin typeface="Nina Compressed"/>
              </a:rPr>
              <a:t>or College Algebra. Higher level math courses and college prep courses such as AP English or AP History will also benefit you in this course.</a:t>
            </a:r>
            <a:endParaRPr lang="en-US" sz="2400" b="0" i="0" u="none" spc="0" dirty="0">
              <a:latin typeface="Nina Compressed"/>
            </a:endParaRPr>
          </a:p>
          <a:p>
            <a:pPr algn="l"/>
            <a:endParaRPr lang="en-US" sz="2025" b="0" i="0" u="none" spc="0" dirty="0">
              <a:solidFill>
                <a:srgbClr val="FFFFFF"/>
              </a:solidFill>
              <a:latin typeface="Nina Compressed"/>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2197</Words>
  <Application>Microsoft Office PowerPoint</Application>
  <PresentationFormat>Custom</PresentationFormat>
  <Paragraphs>186</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Nina Compressed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sliderocket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sliderocket</dc:creator>
  <cp:lastModifiedBy>Tamara Elsey</cp:lastModifiedBy>
  <cp:revision>38</cp:revision>
  <dcterms:created xsi:type="dcterms:W3CDTF">2011-03-14T23:12:30Z</dcterms:created>
  <dcterms:modified xsi:type="dcterms:W3CDTF">2019-08-27T16:43:56Z</dcterms:modified>
</cp:coreProperties>
</file>