
<file path=[Content_Types].xml><?xml version="1.0" encoding="utf-8"?>
<Types xmlns="http://schemas.openxmlformats.org/package/2006/content-types">
  <Default Extension="bin"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3" r:id="rId4"/>
    <p:sldId id="266" r:id="rId5"/>
    <p:sldId id="269" r:id="rId6"/>
    <p:sldId id="272" r:id="rId7"/>
    <p:sldId id="278" r:id="rId8"/>
    <p:sldId id="282" r:id="rId9"/>
    <p:sldId id="285" r:id="rId10"/>
    <p:sldId id="288" r:id="rId11"/>
    <p:sldId id="294" r:id="rId12"/>
    <p:sldId id="297" r:id="rId13"/>
    <p:sldId id="300" r:id="rId14"/>
    <p:sldId id="303" r:id="rId15"/>
    <p:sldId id="312" r:id="rId16"/>
    <p:sldId id="315" r:id="rId17"/>
    <p:sldId id="318" r:id="rId18"/>
    <p:sldId id="321" r:id="rId19"/>
    <p:sldId id="324" r:id="rId20"/>
    <p:sldId id="327" r:id="rId21"/>
    <p:sldId id="330" r:id="rId22"/>
    <p:sldId id="333" r:id="rId23"/>
  </p:sldIdLst>
  <p:sldSz cx="7620000" cy="5715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F0"/>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39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EE85F6-1ED5-45A6-94B2-EEF3BC0F9FE3}" type="datetimeFigureOut">
              <a:rPr lang="en-US" smtClean="0"/>
              <a:t>8/18/2017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BC6D1-944B-43E0-8A0C-9CBA9329B31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EE85F6-1ED5-45A6-94B2-EEF3BC0F9FE3}" type="datetimeFigureOut">
              <a:rPr lang="en-US" smtClean="0"/>
              <a:t>8/18/2017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BC6D1-944B-43E0-8A0C-9CBA9329B31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EE85F6-1ED5-45A6-94B2-EEF3BC0F9FE3}" type="datetimeFigureOut">
              <a:rPr lang="en-US" smtClean="0"/>
              <a:t>8/18/2017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BC6D1-944B-43E0-8A0C-9CBA9329B31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EE85F6-1ED5-45A6-94B2-EEF3BC0F9FE3}" type="datetimeFigureOut">
              <a:rPr lang="en-US" smtClean="0"/>
              <a:t>8/18/2017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BC6D1-944B-43E0-8A0C-9CBA9329B31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EE85F6-1ED5-45A6-94B2-EEF3BC0F9FE3}" type="datetimeFigureOut">
              <a:rPr lang="en-US" smtClean="0"/>
              <a:t>8/18/2017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1BC6D1-944B-43E0-8A0C-9CBA9329B31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EE85F6-1ED5-45A6-94B2-EEF3BC0F9FE3}" type="datetimeFigureOut">
              <a:rPr lang="en-US" smtClean="0"/>
              <a:t>8/18/2017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1BC6D1-944B-43E0-8A0C-9CBA9329B31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EE85F6-1ED5-45A6-94B2-EEF3BC0F9FE3}" type="datetimeFigureOut">
              <a:rPr lang="en-US" smtClean="0"/>
              <a:t>8/18/2017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1BC6D1-944B-43E0-8A0C-9CBA9329B31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EE85F6-1ED5-45A6-94B2-EEF3BC0F9FE3}" type="datetimeFigureOut">
              <a:rPr lang="en-US" smtClean="0"/>
              <a:t>8/18/2017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1BC6D1-944B-43E0-8A0C-9CBA9329B31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EE85F6-1ED5-45A6-94B2-EEF3BC0F9FE3}" type="datetimeFigureOut">
              <a:rPr lang="en-US" smtClean="0"/>
              <a:t>8/18/2017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1BC6D1-944B-43E0-8A0C-9CBA9329B31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EE85F6-1ED5-45A6-94B2-EEF3BC0F9FE3}" type="datetimeFigureOut">
              <a:rPr lang="en-US" smtClean="0"/>
              <a:t>8/18/2017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1BC6D1-944B-43E0-8A0C-9CBA9329B31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EE85F6-1ED5-45A6-94B2-EEF3BC0F9FE3}" type="datetimeFigureOut">
              <a:rPr lang="en-US" smtClean="0"/>
              <a:t>8/18/2017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1BC6D1-944B-43E0-8A0C-9CBA9329B31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EE85F6-1ED5-45A6-94B2-EEF3BC0F9FE3}" type="datetimeFigureOut">
              <a:rPr lang="en-US" smtClean="0"/>
              <a:t>8/18/2017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1BC6D1-944B-43E0-8A0C-9CBA9329B31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58" name="Title"/>
          <p:cNvSpPr txBox="1"/>
          <p:nvPr/>
        </p:nvSpPr>
        <p:spPr>
          <a:xfrm>
            <a:off x="485775" y="1686330"/>
            <a:ext cx="6638925" cy="704039"/>
          </a:xfrm>
          <a:prstGeom prst="rect">
            <a:avLst/>
          </a:prstGeom>
          <a:effectLst/>
        </p:spPr>
        <p:txBody>
          <a:bodyPr wrap="square" rtlCol="0" anchor="ctr">
            <a:spAutoFit/>
          </a:bodyPr>
          <a:lstStyle/>
          <a:p>
            <a:pPr algn="ctr"/>
            <a:r>
              <a:rPr lang="en-US" sz="3975" b="1" i="0" u="none" spc="0" dirty="0" smtClean="0">
                <a:solidFill>
                  <a:srgbClr val="FFC000"/>
                </a:solidFill>
                <a:latin typeface="Nina Compressed"/>
              </a:rPr>
              <a:t>Algebra</a:t>
            </a:r>
            <a:r>
              <a:rPr lang="en-US" sz="3975" b="1" i="0" u="none" spc="0" dirty="0" smtClean="0">
                <a:solidFill>
                  <a:srgbClr val="FFFFFF"/>
                </a:solidFill>
                <a:latin typeface="Nina Compressed"/>
              </a:rPr>
              <a:t> </a:t>
            </a:r>
            <a:r>
              <a:rPr lang="en-US" sz="3975" b="1" i="0" u="none" spc="0" dirty="0" smtClean="0">
                <a:solidFill>
                  <a:srgbClr val="FFC000"/>
                </a:solidFill>
                <a:latin typeface="Nina Compressed"/>
              </a:rPr>
              <a:t>3</a:t>
            </a:r>
          </a:p>
        </p:txBody>
      </p:sp>
      <p:sp>
        <p:nvSpPr>
          <p:cNvPr id="259" name="SubTitle"/>
          <p:cNvSpPr txBox="1"/>
          <p:nvPr/>
        </p:nvSpPr>
        <p:spPr>
          <a:xfrm>
            <a:off x="485775" y="2877406"/>
            <a:ext cx="6638925" cy="807913"/>
          </a:xfrm>
          <a:prstGeom prst="rect">
            <a:avLst/>
          </a:prstGeom>
          <a:effectLst/>
        </p:spPr>
        <p:txBody>
          <a:bodyPr wrap="square" rtlCol="0" anchor="ctr">
            <a:spAutoFit/>
          </a:bodyPr>
          <a:lstStyle/>
          <a:p>
            <a:pPr algn="ctr"/>
            <a:r>
              <a:rPr lang="en-US" sz="2325" b="1" i="0" u="none" spc="0" dirty="0" smtClean="0">
                <a:solidFill>
                  <a:srgbClr val="00B0F0"/>
                </a:solidFill>
                <a:latin typeface="Nina Compressed"/>
              </a:rPr>
              <a:t>Olathe South High School</a:t>
            </a:r>
          </a:p>
          <a:p>
            <a:pPr algn="ctr"/>
            <a:r>
              <a:rPr lang="en-US" sz="2325" b="1" i="0" u="none" spc="0" dirty="0" smtClean="0">
                <a:solidFill>
                  <a:srgbClr val="00B0F0"/>
                </a:solidFill>
                <a:latin typeface="Nina Compressed"/>
              </a:rPr>
              <a:t>Mrs. Elsey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89" name="Title"/>
          <p:cNvSpPr txBox="1"/>
          <p:nvPr/>
        </p:nvSpPr>
        <p:spPr>
          <a:xfrm>
            <a:off x="381000" y="366668"/>
            <a:ext cx="6810375" cy="600164"/>
          </a:xfrm>
          <a:prstGeom prst="rect">
            <a:avLst/>
          </a:prstGeom>
          <a:effectLst/>
        </p:spPr>
        <p:txBody>
          <a:bodyPr wrap="square" rtlCol="0" anchor="ctr">
            <a:spAutoFit/>
          </a:bodyPr>
          <a:lstStyle/>
          <a:p>
            <a:pPr algn="ctr"/>
            <a:r>
              <a:rPr lang="en-US" sz="3300" b="1" i="0" u="none" spc="0" dirty="0" smtClean="0">
                <a:solidFill>
                  <a:srgbClr val="FFC000"/>
                </a:solidFill>
                <a:latin typeface="Nina Compressed"/>
              </a:rPr>
              <a:t>Grading</a:t>
            </a:r>
            <a:r>
              <a:rPr lang="en-US" sz="3300" b="1" i="0" u="none" spc="0" dirty="0" smtClean="0">
                <a:solidFill>
                  <a:srgbClr val="FFFFFF"/>
                </a:solidFill>
                <a:latin typeface="Nina Compressed"/>
              </a:rPr>
              <a:t> </a:t>
            </a:r>
            <a:r>
              <a:rPr lang="en-US" sz="3300" b="1" i="0" u="none" spc="0" dirty="0" smtClean="0">
                <a:solidFill>
                  <a:srgbClr val="FFC000"/>
                </a:solidFill>
                <a:latin typeface="Nina Compressed"/>
              </a:rPr>
              <a:t>Policies</a:t>
            </a:r>
            <a:r>
              <a:rPr lang="en-US" sz="3300" b="1" i="0" u="none" spc="0" dirty="0" smtClean="0">
                <a:solidFill>
                  <a:srgbClr val="FFFFFF"/>
                </a:solidFill>
                <a:latin typeface="Nina Compressed"/>
              </a:rPr>
              <a:t> </a:t>
            </a:r>
          </a:p>
        </p:txBody>
      </p:sp>
      <p:sp>
        <p:nvSpPr>
          <p:cNvPr id="290" name="Body"/>
          <p:cNvSpPr txBox="1"/>
          <p:nvPr/>
        </p:nvSpPr>
        <p:spPr>
          <a:xfrm>
            <a:off x="400050" y="1257300"/>
            <a:ext cx="6810375" cy="3566361"/>
          </a:xfrm>
          <a:prstGeom prst="rect">
            <a:avLst/>
          </a:prstGeom>
          <a:effectLst/>
        </p:spPr>
        <p:txBody>
          <a:bodyPr wrap="square" rtlCol="0" anchor="t">
            <a:spAutoFit/>
          </a:bodyPr>
          <a:lstStyle/>
          <a:p>
            <a:pPr algn="ctr"/>
            <a:r>
              <a:rPr lang="en-US" sz="2325" b="0" i="0" u="none" spc="0" dirty="0" smtClean="0">
                <a:solidFill>
                  <a:srgbClr val="FFFFFF"/>
                </a:solidFill>
                <a:latin typeface="Nina Compressed"/>
              </a:rPr>
              <a:t>Homework</a:t>
            </a:r>
            <a:r>
              <a:rPr lang="en-US" sz="2025" b="0" i="0" u="none" spc="0" dirty="0" smtClean="0">
                <a:solidFill>
                  <a:srgbClr val="FFFFFF"/>
                </a:solidFill>
                <a:latin typeface="Nina Compressed"/>
              </a:rPr>
              <a:t>  </a:t>
            </a:r>
          </a:p>
          <a:p>
            <a:pPr marL="342900" indent="-342900" algn="l">
              <a:buFont typeface="Arial" panose="020B0604020202020204" pitchFamily="34" charset="0"/>
              <a:buChar char="•"/>
            </a:pPr>
            <a:r>
              <a:rPr lang="en-US" sz="2025" b="0" i="0" u="none" spc="0" dirty="0" smtClean="0">
                <a:solidFill>
                  <a:srgbClr val="FFFFFF"/>
                </a:solidFill>
                <a:latin typeface="Nina Compressed"/>
              </a:rPr>
              <a:t>When assignments are collected, the number of points earned will be based on the amount of work completed on the assignment.  </a:t>
            </a:r>
          </a:p>
          <a:p>
            <a:pPr marL="342900" indent="-342900" algn="l">
              <a:buFont typeface="Arial" panose="020B0604020202020204" pitchFamily="34" charset="0"/>
              <a:buChar char="•"/>
            </a:pPr>
            <a:r>
              <a:rPr lang="en-US" sz="2025" b="0" i="0" u="none" spc="0" dirty="0" smtClean="0">
                <a:solidFill>
                  <a:srgbClr val="FFFFFF"/>
                </a:solidFill>
                <a:latin typeface="Nina Compressed"/>
              </a:rPr>
              <a:t>In order to earn full credit, work must be shown, the lesson must be complete and mistakes must be corrected.  </a:t>
            </a:r>
          </a:p>
          <a:p>
            <a:pPr marL="342900" indent="-342900" algn="l">
              <a:buFont typeface="Arial" panose="020B0604020202020204" pitchFamily="34" charset="0"/>
              <a:buChar char="•"/>
            </a:pPr>
            <a:r>
              <a:rPr lang="en-US" sz="2025" b="0" i="0" u="none" spc="0" dirty="0" smtClean="0">
                <a:solidFill>
                  <a:srgbClr val="FFFFFF"/>
                </a:solidFill>
                <a:latin typeface="Nina Compressed"/>
              </a:rPr>
              <a:t>All graphs must be done on graph paper and labeled appropriately.</a:t>
            </a:r>
          </a:p>
          <a:p>
            <a:pPr marL="342900" indent="-342900" algn="l">
              <a:buFont typeface="Arial" panose="020B0604020202020204" pitchFamily="34" charset="0"/>
              <a:buChar char="•"/>
            </a:pPr>
            <a:r>
              <a:rPr lang="en-US" sz="2025" dirty="0" smtClean="0">
                <a:solidFill>
                  <a:srgbClr val="FFFFFF"/>
                </a:solidFill>
                <a:latin typeface="Nina Compressed"/>
              </a:rPr>
              <a:t>Bonus points will be awarded for assignments completed prior to the next class period.</a:t>
            </a:r>
            <a:endParaRPr lang="en-US" sz="2025" b="0" i="0" u="none" spc="0" dirty="0" smtClean="0">
              <a:solidFill>
                <a:srgbClr val="FFFFFF"/>
              </a:solidFill>
              <a:latin typeface="Nina Compressed"/>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95" name="Title"/>
          <p:cNvSpPr txBox="1"/>
          <p:nvPr/>
        </p:nvSpPr>
        <p:spPr>
          <a:xfrm>
            <a:off x="381000" y="366668"/>
            <a:ext cx="6810375" cy="600164"/>
          </a:xfrm>
          <a:prstGeom prst="rect">
            <a:avLst/>
          </a:prstGeom>
          <a:effectLst/>
        </p:spPr>
        <p:txBody>
          <a:bodyPr wrap="square" rtlCol="0" anchor="ctr">
            <a:spAutoFit/>
          </a:bodyPr>
          <a:lstStyle/>
          <a:p>
            <a:pPr algn="ctr"/>
            <a:r>
              <a:rPr lang="en-US" sz="3300" b="1" i="0" u="none" spc="0" dirty="0" smtClean="0">
                <a:solidFill>
                  <a:srgbClr val="FFC000"/>
                </a:solidFill>
                <a:latin typeface="Nina Compressed"/>
              </a:rPr>
              <a:t>Grading</a:t>
            </a:r>
            <a:r>
              <a:rPr lang="en-US" sz="3300" b="1" i="0" u="none" spc="0" dirty="0" smtClean="0">
                <a:solidFill>
                  <a:srgbClr val="FFFFFF"/>
                </a:solidFill>
                <a:latin typeface="Nina Compressed"/>
              </a:rPr>
              <a:t> </a:t>
            </a:r>
            <a:r>
              <a:rPr lang="en-US" sz="3300" b="1" i="0" u="none" spc="0" dirty="0" smtClean="0">
                <a:solidFill>
                  <a:srgbClr val="FFC000"/>
                </a:solidFill>
                <a:latin typeface="Nina Compressed"/>
              </a:rPr>
              <a:t>Policies</a:t>
            </a:r>
            <a:r>
              <a:rPr lang="en-US" sz="3300" b="1" i="0" u="none" spc="0" dirty="0" smtClean="0">
                <a:solidFill>
                  <a:srgbClr val="FFFFFF"/>
                </a:solidFill>
                <a:latin typeface="Nina Compressed"/>
              </a:rPr>
              <a:t> </a:t>
            </a:r>
          </a:p>
        </p:txBody>
      </p:sp>
      <p:sp>
        <p:nvSpPr>
          <p:cNvPr id="296" name="Body"/>
          <p:cNvSpPr txBox="1"/>
          <p:nvPr/>
        </p:nvSpPr>
        <p:spPr>
          <a:xfrm>
            <a:off x="381000" y="1276350"/>
            <a:ext cx="6810375" cy="3427861"/>
          </a:xfrm>
          <a:prstGeom prst="rect">
            <a:avLst/>
          </a:prstGeom>
          <a:effectLst/>
        </p:spPr>
        <p:txBody>
          <a:bodyPr wrap="square" rtlCol="0" anchor="t">
            <a:spAutoFit/>
          </a:bodyPr>
          <a:lstStyle/>
          <a:p>
            <a:pPr algn="ctr"/>
            <a:r>
              <a:rPr lang="en-US" sz="2325" b="0" i="0" u="none" spc="0" dirty="0" smtClean="0">
                <a:solidFill>
                  <a:srgbClr val="FFFFFF"/>
                </a:solidFill>
                <a:latin typeface="Nina Compressed"/>
              </a:rPr>
              <a:t>Late Homework</a:t>
            </a:r>
          </a:p>
          <a:p>
            <a:pPr marL="285750" indent="-285750" algn="l">
              <a:buFont typeface="Arial" panose="020B0604020202020204" pitchFamily="34" charset="0"/>
              <a:buChar char="•"/>
            </a:pPr>
            <a:r>
              <a:rPr lang="en-US" sz="1600" b="0" i="0" u="none" spc="0" dirty="0" smtClean="0">
                <a:solidFill>
                  <a:srgbClr val="FFFFFF"/>
                </a:solidFill>
                <a:latin typeface="Nina Compressed"/>
              </a:rPr>
              <a:t>If you are absent from class for any reason it is your responsibility to get the assignment, notes and classwork that you missed.</a:t>
            </a:r>
          </a:p>
          <a:p>
            <a:pPr marL="285750" indent="-285750" algn="l">
              <a:buFont typeface="Arial" panose="020B0604020202020204" pitchFamily="34" charset="0"/>
              <a:buChar char="•"/>
            </a:pPr>
            <a:r>
              <a:rPr lang="en-US" sz="1600" b="0" i="0" u="none" spc="0" dirty="0" smtClean="0">
                <a:solidFill>
                  <a:srgbClr val="FFFFFF"/>
                </a:solidFill>
                <a:latin typeface="Nina Compressed"/>
              </a:rPr>
              <a:t>Assignments and notes are posted on my website.</a:t>
            </a:r>
          </a:p>
          <a:p>
            <a:pPr marL="285750" indent="-285750" algn="l">
              <a:buFont typeface="Arial" panose="020B0604020202020204" pitchFamily="34" charset="0"/>
              <a:buChar char="•"/>
            </a:pPr>
            <a:r>
              <a:rPr lang="en-US" sz="1600" b="0" i="0" u="none" spc="0" dirty="0" smtClean="0">
                <a:solidFill>
                  <a:srgbClr val="FFFFFF"/>
                </a:solidFill>
                <a:latin typeface="Nina Compressed"/>
              </a:rPr>
              <a:t>Late papers (</a:t>
            </a:r>
            <a:r>
              <a:rPr lang="en-US" sz="1600" dirty="0" smtClean="0">
                <a:solidFill>
                  <a:srgbClr val="FFFFFF"/>
                </a:solidFill>
                <a:latin typeface="Nina Compressed"/>
              </a:rPr>
              <a:t>papers turned in the week after they are assigned) </a:t>
            </a:r>
            <a:r>
              <a:rPr lang="en-US" sz="1600" b="0" i="0" u="none" spc="0" dirty="0" smtClean="0">
                <a:solidFill>
                  <a:srgbClr val="FFFFFF"/>
                </a:solidFill>
                <a:latin typeface="Nina Compressed"/>
              </a:rPr>
              <a:t>will be accepted for full credit only if you have an excused absence, otherwise the assignment will receive half credit.</a:t>
            </a:r>
          </a:p>
          <a:p>
            <a:pPr marL="285750" indent="-285750" algn="l">
              <a:buFont typeface="Arial" panose="020B0604020202020204" pitchFamily="34" charset="0"/>
              <a:buChar char="•"/>
            </a:pPr>
            <a:r>
              <a:rPr lang="en-US" sz="1600" b="0" i="0" u="none" spc="0" dirty="0" smtClean="0">
                <a:solidFill>
                  <a:srgbClr val="FFFFFF"/>
                </a:solidFill>
                <a:latin typeface="Nina Compressed"/>
              </a:rPr>
              <a:t>All </a:t>
            </a:r>
            <a:r>
              <a:rPr lang="en-US" sz="1600" b="0" i="0" u="none" spc="0" dirty="0" smtClean="0">
                <a:solidFill>
                  <a:srgbClr val="FFFFFF"/>
                </a:solidFill>
                <a:latin typeface="Nina Compressed"/>
              </a:rPr>
              <a:t>missing work must be turned in prior to the exam.</a:t>
            </a:r>
          </a:p>
          <a:p>
            <a:pPr marL="285750" indent="-285750" algn="l">
              <a:buFont typeface="Arial" panose="020B0604020202020204" pitchFamily="34" charset="0"/>
              <a:buChar char="•"/>
            </a:pPr>
            <a:r>
              <a:rPr lang="en-US" sz="1600" b="0" i="0" u="none" spc="0" dirty="0" smtClean="0">
                <a:solidFill>
                  <a:srgbClr val="FFFFFF"/>
                </a:solidFill>
                <a:latin typeface="Nina Compressed"/>
              </a:rPr>
              <a:t>Assignments that are missing after the unit test has been administered will be recorded as a zero.</a:t>
            </a:r>
          </a:p>
          <a:p>
            <a:pPr algn="l"/>
            <a:endParaRPr lang="en-US" sz="1650" b="0" i="0" u="none" spc="0" dirty="0" smtClean="0">
              <a:solidFill>
                <a:srgbClr val="FFFFFF"/>
              </a:solidFill>
              <a:latin typeface="Nina Compressed"/>
            </a:endParaRPr>
          </a:p>
          <a:p>
            <a:pPr algn="l"/>
            <a:endParaRPr lang="en-US" sz="1650" b="0" i="0" u="none" spc="0" dirty="0" smtClean="0">
              <a:solidFill>
                <a:srgbClr val="FFFFFF"/>
              </a:solidFill>
              <a:latin typeface="Nina Compressed"/>
            </a:endParaRPr>
          </a:p>
          <a:p>
            <a:pPr algn="l"/>
            <a:endParaRPr lang="en-US" sz="1650" b="0" i="0" u="none" spc="0" dirty="0" smtClean="0">
              <a:solidFill>
                <a:srgbClr val="FFFFFF"/>
              </a:solidFill>
              <a:latin typeface="Nina Compressed"/>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98" name="Title"/>
          <p:cNvSpPr txBox="1"/>
          <p:nvPr/>
        </p:nvSpPr>
        <p:spPr>
          <a:xfrm>
            <a:off x="371475" y="366668"/>
            <a:ext cx="6810375" cy="600164"/>
          </a:xfrm>
          <a:prstGeom prst="rect">
            <a:avLst/>
          </a:prstGeom>
          <a:effectLst/>
        </p:spPr>
        <p:txBody>
          <a:bodyPr wrap="square" rtlCol="0" anchor="ctr">
            <a:spAutoFit/>
          </a:bodyPr>
          <a:lstStyle/>
          <a:p>
            <a:pPr algn="ctr"/>
            <a:r>
              <a:rPr lang="en-US" sz="3300" b="1" i="0" u="none" spc="0" dirty="0" smtClean="0">
                <a:solidFill>
                  <a:srgbClr val="00B0F0"/>
                </a:solidFill>
                <a:latin typeface="Nina Compressed"/>
              </a:rPr>
              <a:t>Grading</a:t>
            </a:r>
            <a:r>
              <a:rPr lang="en-US" sz="3300" b="1" i="0" u="none" spc="0" dirty="0" smtClean="0">
                <a:solidFill>
                  <a:srgbClr val="FFFFFF"/>
                </a:solidFill>
                <a:latin typeface="Nina Compressed"/>
              </a:rPr>
              <a:t> </a:t>
            </a:r>
            <a:r>
              <a:rPr lang="en-US" sz="3300" b="1" i="0" u="none" spc="0" dirty="0" smtClean="0">
                <a:solidFill>
                  <a:srgbClr val="00B0F0"/>
                </a:solidFill>
                <a:latin typeface="Nina Compressed"/>
              </a:rPr>
              <a:t>Policies</a:t>
            </a:r>
            <a:r>
              <a:rPr lang="en-US" sz="3300" b="1" i="0" u="none" spc="0" dirty="0" smtClean="0">
                <a:solidFill>
                  <a:srgbClr val="FFFFFF"/>
                </a:solidFill>
                <a:latin typeface="Nina Compressed"/>
              </a:rPr>
              <a:t> </a:t>
            </a:r>
          </a:p>
        </p:txBody>
      </p:sp>
      <p:sp>
        <p:nvSpPr>
          <p:cNvPr id="299" name="Body"/>
          <p:cNvSpPr txBox="1"/>
          <p:nvPr/>
        </p:nvSpPr>
        <p:spPr>
          <a:xfrm>
            <a:off x="381000" y="1276350"/>
            <a:ext cx="6810375" cy="4501232"/>
          </a:xfrm>
          <a:prstGeom prst="rect">
            <a:avLst/>
          </a:prstGeom>
          <a:effectLst/>
        </p:spPr>
        <p:txBody>
          <a:bodyPr wrap="square" rtlCol="0" anchor="t">
            <a:spAutoFit/>
          </a:bodyPr>
          <a:lstStyle/>
          <a:p>
            <a:pPr algn="ctr"/>
            <a:r>
              <a:rPr lang="en-US" sz="2325" b="0" i="0" u="none" spc="0" dirty="0" smtClean="0">
                <a:solidFill>
                  <a:srgbClr val="FFFFFF"/>
                </a:solidFill>
                <a:latin typeface="Nina Compressed"/>
              </a:rPr>
              <a:t>Quizzes &amp; Projects  30%</a:t>
            </a:r>
          </a:p>
          <a:p>
            <a:pPr marL="342900" indent="-342900" algn="l">
              <a:buFont typeface="Arial" panose="020B0604020202020204" pitchFamily="34" charset="0"/>
              <a:buChar char="•"/>
            </a:pPr>
            <a:r>
              <a:rPr lang="en-US" sz="2025" dirty="0" smtClean="0">
                <a:solidFill>
                  <a:srgbClr val="FFFFFF"/>
                </a:solidFill>
                <a:latin typeface="Nina Compressed"/>
              </a:rPr>
              <a:t>There are usually two quizzes per unit</a:t>
            </a:r>
            <a:r>
              <a:rPr lang="en-US" sz="2025" b="0" i="0" u="none" spc="0" dirty="0" smtClean="0">
                <a:solidFill>
                  <a:srgbClr val="FFFFFF"/>
                </a:solidFill>
                <a:latin typeface="Nina Compressed"/>
              </a:rPr>
              <a:t>.</a:t>
            </a:r>
          </a:p>
          <a:p>
            <a:pPr marL="342900" indent="-342900" algn="l">
              <a:buFont typeface="Arial" panose="020B0604020202020204" pitchFamily="34" charset="0"/>
              <a:buChar char="•"/>
            </a:pPr>
            <a:r>
              <a:rPr lang="en-US" sz="2025" b="0" i="0" u="none" spc="0" dirty="0" smtClean="0">
                <a:solidFill>
                  <a:srgbClr val="FFFFFF"/>
                </a:solidFill>
                <a:latin typeface="Nina Compressed"/>
              </a:rPr>
              <a:t>You will be notified of these well in advance.</a:t>
            </a:r>
          </a:p>
          <a:p>
            <a:pPr marL="342900" indent="-342900" algn="l">
              <a:buFont typeface="Arial" panose="020B0604020202020204" pitchFamily="34" charset="0"/>
              <a:buChar char="•"/>
            </a:pPr>
            <a:r>
              <a:rPr lang="en-US" sz="2025" b="0" i="0" u="none" spc="0" dirty="0" smtClean="0">
                <a:solidFill>
                  <a:srgbClr val="FFFFFF"/>
                </a:solidFill>
                <a:latin typeface="Nina Compressed"/>
              </a:rPr>
              <a:t>If you miss a quiz due to an absence, make arrangements with me to make it up prior to the exam.</a:t>
            </a:r>
          </a:p>
          <a:p>
            <a:pPr marL="342900" indent="-342900" algn="l">
              <a:buFont typeface="Arial" panose="020B0604020202020204" pitchFamily="34" charset="0"/>
              <a:buChar char="•"/>
            </a:pPr>
            <a:r>
              <a:rPr lang="en-US" sz="2025" b="0" i="0" u="none" spc="0" dirty="0" smtClean="0">
                <a:solidFill>
                  <a:srgbClr val="FFFFFF"/>
                </a:solidFill>
                <a:latin typeface="Nina Compressed"/>
              </a:rPr>
              <a:t>One quiz may be retaken each quarter.  The retake must be completed prior to the exam.</a:t>
            </a:r>
          </a:p>
          <a:p>
            <a:pPr marL="342900" indent="-342900" algn="l">
              <a:buFont typeface="Arial" panose="020B0604020202020204" pitchFamily="34" charset="0"/>
              <a:buChar char="•"/>
            </a:pPr>
            <a:r>
              <a:rPr lang="en-US" sz="2025" dirty="0" smtClean="0">
                <a:solidFill>
                  <a:srgbClr val="FFFFFF"/>
                </a:solidFill>
                <a:latin typeface="Nina Compressed"/>
              </a:rPr>
              <a:t>Small group projects and  labs will also be counted as quiz grades. These provide good opportunities to communicate and discuss the concepts you are learning and work together to insure accurate results.</a:t>
            </a:r>
            <a:endParaRPr lang="en-US" sz="2025" b="0" i="0" u="none" spc="0" dirty="0" smtClean="0">
              <a:solidFill>
                <a:srgbClr val="FFFFFF"/>
              </a:solidFill>
              <a:latin typeface="Nina Compressed"/>
            </a:endParaRPr>
          </a:p>
          <a:p>
            <a:pPr algn="l"/>
            <a:endParaRPr lang="en-US" sz="2025" b="0" i="0" u="none" spc="0" dirty="0" smtClean="0">
              <a:solidFill>
                <a:srgbClr val="FFFFFF"/>
              </a:solidFill>
              <a:latin typeface="Nina Compressed"/>
            </a:endParaRPr>
          </a:p>
          <a:p>
            <a:pPr algn="l"/>
            <a:endParaRPr lang="en-US" sz="2025" b="0" i="0" u="none" spc="0" dirty="0" smtClean="0">
              <a:solidFill>
                <a:srgbClr val="FFFFFF"/>
              </a:solidFill>
              <a:latin typeface="Nina Compressed"/>
            </a:endParaRPr>
          </a:p>
          <a:p>
            <a:pPr algn="l"/>
            <a:endParaRPr lang="en-US" sz="2025" b="0" i="0" u="none" spc="0" dirty="0" smtClean="0">
              <a:solidFill>
                <a:srgbClr val="FFFFFF"/>
              </a:solidFill>
              <a:latin typeface="Nina Compressed"/>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01" name="Title"/>
          <p:cNvSpPr txBox="1"/>
          <p:nvPr/>
        </p:nvSpPr>
        <p:spPr>
          <a:xfrm>
            <a:off x="371475" y="366668"/>
            <a:ext cx="6810375" cy="600164"/>
          </a:xfrm>
          <a:prstGeom prst="rect">
            <a:avLst/>
          </a:prstGeom>
          <a:effectLst/>
        </p:spPr>
        <p:txBody>
          <a:bodyPr wrap="square" rtlCol="0" anchor="ctr">
            <a:spAutoFit/>
          </a:bodyPr>
          <a:lstStyle/>
          <a:p>
            <a:pPr algn="ctr"/>
            <a:r>
              <a:rPr lang="en-US" sz="3300" b="1" i="0" u="none" spc="0" dirty="0" smtClean="0">
                <a:solidFill>
                  <a:srgbClr val="FFC000"/>
                </a:solidFill>
                <a:latin typeface="Nina Compressed"/>
              </a:rPr>
              <a:t>Grading</a:t>
            </a:r>
            <a:r>
              <a:rPr lang="en-US" sz="3300" b="1" i="0" u="none" spc="0" dirty="0" smtClean="0">
                <a:solidFill>
                  <a:srgbClr val="FFFFFF"/>
                </a:solidFill>
                <a:latin typeface="Nina Compressed"/>
              </a:rPr>
              <a:t> </a:t>
            </a:r>
            <a:r>
              <a:rPr lang="en-US" sz="3300" b="1" i="0" u="none" spc="0" dirty="0" smtClean="0">
                <a:solidFill>
                  <a:srgbClr val="FFC000"/>
                </a:solidFill>
                <a:latin typeface="Nina Compressed"/>
              </a:rPr>
              <a:t>Policies</a:t>
            </a:r>
          </a:p>
        </p:txBody>
      </p:sp>
      <p:sp>
        <p:nvSpPr>
          <p:cNvPr id="302" name="Body"/>
          <p:cNvSpPr txBox="1"/>
          <p:nvPr/>
        </p:nvSpPr>
        <p:spPr>
          <a:xfrm>
            <a:off x="381000" y="1276350"/>
            <a:ext cx="6810375" cy="3566361"/>
          </a:xfrm>
          <a:prstGeom prst="rect">
            <a:avLst/>
          </a:prstGeom>
          <a:effectLst/>
        </p:spPr>
        <p:txBody>
          <a:bodyPr wrap="square" rtlCol="0" anchor="t">
            <a:spAutoFit/>
          </a:bodyPr>
          <a:lstStyle/>
          <a:p>
            <a:pPr algn="ctr"/>
            <a:r>
              <a:rPr lang="en-US" sz="2325" b="0" i="0" u="none" spc="0" dirty="0" smtClean="0">
                <a:solidFill>
                  <a:srgbClr val="FFFFFF"/>
                </a:solidFill>
                <a:latin typeface="Nina Compressed"/>
              </a:rPr>
              <a:t>Exams  60%</a:t>
            </a:r>
          </a:p>
          <a:p>
            <a:pPr marL="342900" indent="-342900" algn="l">
              <a:buFont typeface="Arial" panose="020B0604020202020204" pitchFamily="34" charset="0"/>
              <a:buChar char="•"/>
            </a:pPr>
            <a:r>
              <a:rPr lang="en-US" sz="2025" b="0" i="0" u="none" spc="0" dirty="0" smtClean="0">
                <a:solidFill>
                  <a:srgbClr val="FFFFFF"/>
                </a:solidFill>
                <a:latin typeface="Nina Compressed"/>
              </a:rPr>
              <a:t>Exams will be given at the conclusion of each unit of study.</a:t>
            </a:r>
          </a:p>
          <a:p>
            <a:pPr marL="342900" indent="-342900" algn="l">
              <a:buFont typeface="Arial" panose="020B0604020202020204" pitchFamily="34" charset="0"/>
              <a:buChar char="•"/>
            </a:pPr>
            <a:r>
              <a:rPr lang="en-US" sz="2025" b="0" i="0" u="none" spc="0" dirty="0" smtClean="0">
                <a:solidFill>
                  <a:srgbClr val="FFFFFF"/>
                </a:solidFill>
                <a:latin typeface="Nina Compressed"/>
              </a:rPr>
              <a:t>If you are absent on an exam day, make arrangements with me to make it up.  An exam must be made up before the next exam or it will be recorded as a zero.</a:t>
            </a:r>
          </a:p>
          <a:p>
            <a:pPr marL="342900" indent="-342900" algn="l">
              <a:buFont typeface="Arial" panose="020B0604020202020204" pitchFamily="34" charset="0"/>
              <a:buChar char="•"/>
            </a:pPr>
            <a:r>
              <a:rPr lang="en-US" sz="2025" b="0" i="0" u="none" spc="0" dirty="0" smtClean="0">
                <a:solidFill>
                  <a:srgbClr val="FFFFFF"/>
                </a:solidFill>
                <a:latin typeface="Nina Compressed"/>
              </a:rPr>
              <a:t>Exam dates are announced in class and posted on my website.</a:t>
            </a:r>
          </a:p>
          <a:p>
            <a:pPr algn="l"/>
            <a:endParaRPr lang="en-US" sz="2025" b="0" i="0" u="none" spc="0" dirty="0" smtClean="0">
              <a:solidFill>
                <a:srgbClr val="FFFFFF"/>
              </a:solidFill>
              <a:latin typeface="Nina Compressed"/>
            </a:endParaRPr>
          </a:p>
          <a:p>
            <a:pPr algn="l"/>
            <a:endParaRPr lang="en-US" sz="2025" b="0" i="0" u="none" spc="0" dirty="0" smtClean="0">
              <a:solidFill>
                <a:srgbClr val="FFFFFF"/>
              </a:solidFill>
              <a:latin typeface="Nina Compressed"/>
            </a:endParaRPr>
          </a:p>
          <a:p>
            <a:pPr algn="l"/>
            <a:endParaRPr lang="en-US" sz="2025" b="0" i="0" u="none" spc="0" dirty="0" smtClean="0">
              <a:solidFill>
                <a:srgbClr val="FFFFFF"/>
              </a:solidFill>
              <a:latin typeface="Nina Compressed"/>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04" name="Title"/>
          <p:cNvSpPr txBox="1"/>
          <p:nvPr/>
        </p:nvSpPr>
        <p:spPr>
          <a:xfrm>
            <a:off x="371475" y="366668"/>
            <a:ext cx="6810375" cy="600164"/>
          </a:xfrm>
          <a:prstGeom prst="rect">
            <a:avLst/>
          </a:prstGeom>
          <a:effectLst/>
        </p:spPr>
        <p:txBody>
          <a:bodyPr wrap="square" rtlCol="0" anchor="ctr">
            <a:spAutoFit/>
          </a:bodyPr>
          <a:lstStyle/>
          <a:p>
            <a:pPr algn="ctr"/>
            <a:r>
              <a:rPr lang="en-US" sz="3300" b="1" i="0" u="none" spc="0" dirty="0" smtClean="0">
                <a:solidFill>
                  <a:srgbClr val="00B0F0"/>
                </a:solidFill>
                <a:latin typeface="Nina Compressed"/>
              </a:rPr>
              <a:t>Grading</a:t>
            </a:r>
            <a:r>
              <a:rPr lang="en-US" sz="3300" b="1" dirty="0">
                <a:solidFill>
                  <a:srgbClr val="FFFFFF"/>
                </a:solidFill>
                <a:latin typeface="Nina Compressed"/>
              </a:rPr>
              <a:t> </a:t>
            </a:r>
            <a:r>
              <a:rPr lang="en-US" sz="3300" b="1" dirty="0" smtClean="0">
                <a:solidFill>
                  <a:srgbClr val="00B0F0"/>
                </a:solidFill>
                <a:latin typeface="Nina Compressed"/>
              </a:rPr>
              <a:t>Scale</a:t>
            </a:r>
            <a:endParaRPr lang="en-US" sz="3300" b="1" i="0" u="none" spc="0" dirty="0" smtClean="0">
              <a:solidFill>
                <a:srgbClr val="00B0F0"/>
              </a:solidFill>
              <a:latin typeface="Nina Compressed"/>
            </a:endParaRPr>
          </a:p>
        </p:txBody>
      </p:sp>
      <p:sp>
        <p:nvSpPr>
          <p:cNvPr id="305" name="Body"/>
          <p:cNvSpPr txBox="1"/>
          <p:nvPr/>
        </p:nvSpPr>
        <p:spPr>
          <a:xfrm>
            <a:off x="371475" y="966832"/>
            <a:ext cx="6562726" cy="5701561"/>
          </a:xfrm>
          <a:prstGeom prst="rect">
            <a:avLst/>
          </a:prstGeom>
          <a:effectLst/>
        </p:spPr>
        <p:txBody>
          <a:bodyPr wrap="square" rtlCol="0" anchor="t">
            <a:spAutoFit/>
          </a:bodyPr>
          <a:lstStyle/>
          <a:p>
            <a:pPr algn="l"/>
            <a:r>
              <a:rPr lang="en-US" sz="2025" b="0" i="0" u="none" spc="0" dirty="0" smtClean="0">
                <a:solidFill>
                  <a:srgbClr val="FFFFFF"/>
                </a:solidFill>
                <a:latin typeface="Nina Compressed"/>
              </a:rPr>
              <a:t>97% - 100%   A+</a:t>
            </a:r>
          </a:p>
          <a:p>
            <a:pPr algn="l"/>
            <a:r>
              <a:rPr lang="en-US" sz="2025" dirty="0" smtClean="0">
                <a:solidFill>
                  <a:srgbClr val="FFFFFF"/>
                </a:solidFill>
                <a:latin typeface="Nina Compressed"/>
              </a:rPr>
              <a:t>96% - 93%     A</a:t>
            </a:r>
          </a:p>
          <a:p>
            <a:pPr algn="l"/>
            <a:r>
              <a:rPr lang="en-US" sz="2025" b="0" i="0" u="none" spc="0" dirty="0" smtClean="0">
                <a:solidFill>
                  <a:srgbClr val="FFFFFF"/>
                </a:solidFill>
                <a:latin typeface="Nina Compressed"/>
              </a:rPr>
              <a:t>92% - 90%     A-</a:t>
            </a:r>
          </a:p>
          <a:p>
            <a:pPr algn="l"/>
            <a:r>
              <a:rPr lang="en-US" sz="2025" b="0" i="0" u="none" spc="0" dirty="0" smtClean="0">
                <a:solidFill>
                  <a:srgbClr val="FFFFFF"/>
                </a:solidFill>
                <a:latin typeface="Nina Compressed"/>
              </a:rPr>
              <a:t>87% - 89%     B</a:t>
            </a:r>
          </a:p>
          <a:p>
            <a:pPr algn="l"/>
            <a:r>
              <a:rPr lang="en-US" sz="2025" dirty="0" smtClean="0">
                <a:solidFill>
                  <a:srgbClr val="FFFFFF"/>
                </a:solidFill>
                <a:latin typeface="Nina Compressed"/>
              </a:rPr>
              <a:t>86% - 83%     B</a:t>
            </a:r>
          </a:p>
          <a:p>
            <a:pPr algn="l"/>
            <a:r>
              <a:rPr lang="en-US" sz="2025" b="0" i="0" u="none" spc="0" dirty="0" smtClean="0">
                <a:solidFill>
                  <a:srgbClr val="FFFFFF"/>
                </a:solidFill>
                <a:latin typeface="Nina Compressed"/>
              </a:rPr>
              <a:t>82% - 80%     B-</a:t>
            </a:r>
          </a:p>
          <a:p>
            <a:pPr algn="l"/>
            <a:r>
              <a:rPr lang="en-US" sz="2025" b="0" i="0" u="none" spc="0" dirty="0" smtClean="0">
                <a:solidFill>
                  <a:srgbClr val="FFFFFF"/>
                </a:solidFill>
                <a:latin typeface="Nina Compressed"/>
              </a:rPr>
              <a:t>77% - 79%     C+</a:t>
            </a:r>
          </a:p>
          <a:p>
            <a:pPr algn="l"/>
            <a:r>
              <a:rPr lang="en-US" sz="2025" dirty="0" smtClean="0">
                <a:solidFill>
                  <a:srgbClr val="FFFFFF"/>
                </a:solidFill>
                <a:latin typeface="Nina Compressed"/>
              </a:rPr>
              <a:t>76% - 73%     C</a:t>
            </a:r>
          </a:p>
          <a:p>
            <a:pPr algn="l"/>
            <a:r>
              <a:rPr lang="en-US" sz="2025" b="0" i="0" u="none" spc="0" dirty="0" smtClean="0">
                <a:solidFill>
                  <a:srgbClr val="FFFFFF"/>
                </a:solidFill>
                <a:latin typeface="Nina Compressed"/>
              </a:rPr>
              <a:t>72% - 70%     C-</a:t>
            </a:r>
          </a:p>
          <a:p>
            <a:pPr algn="l"/>
            <a:r>
              <a:rPr lang="en-US" sz="2025" b="0" i="0" u="none" spc="0" dirty="0" smtClean="0">
                <a:solidFill>
                  <a:srgbClr val="FFFFFF"/>
                </a:solidFill>
                <a:latin typeface="Nina Compressed"/>
              </a:rPr>
              <a:t>67% - 69%     D+</a:t>
            </a:r>
          </a:p>
          <a:p>
            <a:pPr algn="l"/>
            <a:r>
              <a:rPr lang="en-US" sz="2025" dirty="0" smtClean="0">
                <a:solidFill>
                  <a:srgbClr val="FFFFFF"/>
                </a:solidFill>
                <a:latin typeface="Nina Compressed"/>
              </a:rPr>
              <a:t>66% - 63%     D</a:t>
            </a:r>
          </a:p>
          <a:p>
            <a:pPr algn="l"/>
            <a:r>
              <a:rPr lang="en-US" sz="2025" b="0" i="0" u="none" spc="0" dirty="0" smtClean="0">
                <a:solidFill>
                  <a:srgbClr val="FFFFFF"/>
                </a:solidFill>
                <a:latin typeface="Nina Compressed"/>
              </a:rPr>
              <a:t>62% - 60%     D-</a:t>
            </a:r>
          </a:p>
          <a:p>
            <a:pPr algn="l"/>
            <a:r>
              <a:rPr lang="en-US" sz="2025" b="0" i="0" u="none" spc="0" dirty="0" smtClean="0">
                <a:solidFill>
                  <a:srgbClr val="FFFFFF"/>
                </a:solidFill>
                <a:latin typeface="Nina Compressed"/>
              </a:rPr>
              <a:t>0% - 59%       F</a:t>
            </a:r>
          </a:p>
          <a:p>
            <a:pPr algn="l"/>
            <a:endParaRPr lang="en-US" sz="2025" dirty="0">
              <a:solidFill>
                <a:srgbClr val="FFFFFF"/>
              </a:solidFill>
              <a:latin typeface="Nina Compressed"/>
            </a:endParaRPr>
          </a:p>
          <a:p>
            <a:pPr algn="l"/>
            <a:endParaRPr lang="en-US" sz="2025" b="0" i="0" u="none" spc="0" dirty="0" smtClean="0">
              <a:solidFill>
                <a:srgbClr val="FFFFFF"/>
              </a:solidFill>
              <a:latin typeface="Nina Compressed"/>
            </a:endParaRPr>
          </a:p>
          <a:p>
            <a:pPr algn="l"/>
            <a:endParaRPr lang="en-US" sz="2025" b="0" i="0" u="none" spc="0" dirty="0" smtClean="0">
              <a:solidFill>
                <a:srgbClr val="FFFFFF"/>
              </a:solidFill>
              <a:latin typeface="Nina Compressed"/>
            </a:endParaRPr>
          </a:p>
          <a:p>
            <a:pPr algn="l"/>
            <a:endParaRPr lang="en-US" sz="2025" b="0" i="0" u="none" spc="0" dirty="0" smtClean="0">
              <a:solidFill>
                <a:srgbClr val="FFFFFF"/>
              </a:solidFill>
              <a:latin typeface="Nina Compressed"/>
            </a:endParaRPr>
          </a:p>
          <a:p>
            <a:pPr algn="l"/>
            <a:endParaRPr lang="en-US" sz="2025" b="0" i="0" u="none" spc="0" dirty="0" smtClean="0">
              <a:solidFill>
                <a:srgbClr val="FFFFFF"/>
              </a:solidFill>
              <a:latin typeface="Nina Compressed"/>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13" name="Title"/>
          <p:cNvSpPr txBox="1"/>
          <p:nvPr/>
        </p:nvSpPr>
        <p:spPr>
          <a:xfrm>
            <a:off x="381000" y="366668"/>
            <a:ext cx="6810375" cy="600164"/>
          </a:xfrm>
          <a:prstGeom prst="rect">
            <a:avLst/>
          </a:prstGeom>
          <a:effectLst/>
        </p:spPr>
        <p:txBody>
          <a:bodyPr wrap="square" rtlCol="0" anchor="ctr">
            <a:spAutoFit/>
          </a:bodyPr>
          <a:lstStyle/>
          <a:p>
            <a:pPr algn="ctr"/>
            <a:r>
              <a:rPr lang="en-US" sz="3300" b="1" i="0" u="none" spc="0" dirty="0" smtClean="0">
                <a:solidFill>
                  <a:srgbClr val="FFC000"/>
                </a:solidFill>
                <a:latin typeface="Nina Compressed"/>
              </a:rPr>
              <a:t>Academic</a:t>
            </a:r>
            <a:r>
              <a:rPr lang="en-US" sz="3300" b="1" i="0" u="none" spc="0" dirty="0" smtClean="0">
                <a:solidFill>
                  <a:srgbClr val="FFFFFF"/>
                </a:solidFill>
                <a:latin typeface="Nina Compressed"/>
              </a:rPr>
              <a:t> </a:t>
            </a:r>
            <a:r>
              <a:rPr lang="en-US" sz="3300" b="1" i="0" u="none" spc="0" dirty="0" smtClean="0">
                <a:solidFill>
                  <a:srgbClr val="FFC000"/>
                </a:solidFill>
                <a:latin typeface="Nina Compressed"/>
              </a:rPr>
              <a:t>Integrity</a:t>
            </a:r>
          </a:p>
        </p:txBody>
      </p:sp>
      <p:sp>
        <p:nvSpPr>
          <p:cNvPr id="314" name="Body"/>
          <p:cNvSpPr txBox="1"/>
          <p:nvPr/>
        </p:nvSpPr>
        <p:spPr>
          <a:xfrm>
            <a:off x="342900" y="1181100"/>
            <a:ext cx="6810375" cy="2862323"/>
          </a:xfrm>
          <a:prstGeom prst="rect">
            <a:avLst/>
          </a:prstGeom>
          <a:effectLst/>
        </p:spPr>
        <p:txBody>
          <a:bodyPr wrap="square" rtlCol="0" anchor="t">
            <a:spAutoFit/>
          </a:bodyPr>
          <a:lstStyle/>
          <a:p>
            <a:pPr algn="l"/>
            <a:r>
              <a:rPr lang="en-US" b="0" i="0" u="none" spc="0" dirty="0" smtClean="0">
                <a:solidFill>
                  <a:srgbClr val="FFFFFF"/>
                </a:solidFill>
                <a:latin typeface="Nina Compressed"/>
              </a:rPr>
              <a:t>If I have any reason to think that you might have cheated, your score will be recorded as a zero and you will be given one opportunity to come in before or after school to retake the quiz or test.</a:t>
            </a:r>
          </a:p>
          <a:p>
            <a:pPr algn="l"/>
            <a:r>
              <a:rPr lang="en-US" dirty="0">
                <a:solidFill>
                  <a:srgbClr val="FFFFFF"/>
                </a:solidFill>
                <a:latin typeface="Nina Compressed"/>
              </a:rPr>
              <a:t>I</a:t>
            </a:r>
            <a:r>
              <a:rPr lang="en-US" b="0" i="0" u="none" spc="0" dirty="0" smtClean="0">
                <a:solidFill>
                  <a:srgbClr val="FFFFFF"/>
                </a:solidFill>
                <a:latin typeface="Nina Compressed"/>
              </a:rPr>
              <a:t>f you are caught in the act of cheating, your score will be recorded as a zero. An office referral will be written, and your parents will be contacted.</a:t>
            </a:r>
          </a:p>
          <a:p>
            <a:pPr algn="l"/>
            <a:endParaRPr lang="en-US" b="0" i="0" u="none" spc="0" dirty="0" smtClean="0">
              <a:solidFill>
                <a:srgbClr val="FFFFFF"/>
              </a:solidFill>
              <a:latin typeface="Nina Compressed"/>
            </a:endParaRPr>
          </a:p>
          <a:p>
            <a:pPr algn="l"/>
            <a:r>
              <a:rPr lang="en-US" dirty="0">
                <a:solidFill>
                  <a:srgbClr val="FFFFFF"/>
                </a:solidFill>
                <a:latin typeface="Nina Compressed"/>
              </a:rPr>
              <a:t>I</a:t>
            </a:r>
            <a:r>
              <a:rPr lang="en-US" b="0" i="0" u="none" spc="0" dirty="0" smtClean="0">
                <a:solidFill>
                  <a:srgbClr val="FFFFFF"/>
                </a:solidFill>
                <a:latin typeface="Nina Compressed"/>
              </a:rPr>
              <a:t>f you are caught cheating in college, you may be expelled from the university and denied admission to other institutions.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16" name="Title"/>
          <p:cNvSpPr txBox="1"/>
          <p:nvPr/>
        </p:nvSpPr>
        <p:spPr>
          <a:xfrm>
            <a:off x="352425" y="385718"/>
            <a:ext cx="6810375" cy="600164"/>
          </a:xfrm>
          <a:prstGeom prst="rect">
            <a:avLst/>
          </a:prstGeom>
          <a:effectLst/>
        </p:spPr>
        <p:txBody>
          <a:bodyPr wrap="square" rtlCol="0" anchor="ctr">
            <a:spAutoFit/>
          </a:bodyPr>
          <a:lstStyle/>
          <a:p>
            <a:pPr algn="ctr"/>
            <a:r>
              <a:rPr lang="en-US" sz="3300" b="1" i="0" u="none" spc="0" dirty="0" smtClean="0">
                <a:solidFill>
                  <a:srgbClr val="00B0F0"/>
                </a:solidFill>
                <a:latin typeface="Nina Compressed"/>
              </a:rPr>
              <a:t>Expectations</a:t>
            </a:r>
          </a:p>
        </p:txBody>
      </p:sp>
      <p:sp>
        <p:nvSpPr>
          <p:cNvPr id="317" name="Body"/>
          <p:cNvSpPr txBox="1"/>
          <p:nvPr/>
        </p:nvSpPr>
        <p:spPr>
          <a:xfrm>
            <a:off x="381000" y="1276350"/>
            <a:ext cx="6810375" cy="2319866"/>
          </a:xfrm>
          <a:prstGeom prst="rect">
            <a:avLst/>
          </a:prstGeom>
          <a:effectLst/>
        </p:spPr>
        <p:txBody>
          <a:bodyPr wrap="square" rtlCol="0" anchor="t">
            <a:spAutoFit/>
          </a:bodyPr>
          <a:lstStyle/>
          <a:p>
            <a:pPr algn="ctr"/>
            <a:r>
              <a:rPr lang="en-US" sz="2325" b="0" i="0" u="none" spc="0" dirty="0" smtClean="0">
                <a:solidFill>
                  <a:srgbClr val="FFFFFF"/>
                </a:solidFill>
                <a:latin typeface="Nina Compressed"/>
              </a:rPr>
              <a:t>Be Prompt</a:t>
            </a:r>
          </a:p>
          <a:p>
            <a:pPr marL="342900" indent="-342900" algn="l">
              <a:buFont typeface="Arial" panose="020B0604020202020204" pitchFamily="34" charset="0"/>
              <a:buChar char="•"/>
            </a:pPr>
            <a:r>
              <a:rPr lang="en-US" sz="2025" b="0" i="0" u="none" spc="0" dirty="0" smtClean="0">
                <a:solidFill>
                  <a:srgbClr val="FFFFFF"/>
                </a:solidFill>
                <a:latin typeface="Nina Compressed"/>
              </a:rPr>
              <a:t>Attendance will be taken at the bell.</a:t>
            </a:r>
          </a:p>
          <a:p>
            <a:pPr marL="342900" indent="-342900" algn="l">
              <a:buFont typeface="Arial" panose="020B0604020202020204" pitchFamily="34" charset="0"/>
              <a:buChar char="•"/>
            </a:pPr>
            <a:r>
              <a:rPr lang="en-US" sz="2025" b="0" i="0" u="none" spc="0" dirty="0" smtClean="0">
                <a:solidFill>
                  <a:srgbClr val="FFFFFF"/>
                </a:solidFill>
                <a:latin typeface="Nina Compressed"/>
              </a:rPr>
              <a:t>You are expected to be in your assigned seat with materials out when the bell sounds.</a:t>
            </a:r>
          </a:p>
          <a:p>
            <a:pPr marL="342900" indent="-342900" algn="l">
              <a:buFont typeface="Arial" panose="020B0604020202020204" pitchFamily="34" charset="0"/>
              <a:buChar char="•"/>
            </a:pPr>
            <a:r>
              <a:rPr lang="en-US" sz="2025" b="0" i="0" u="none" spc="0" dirty="0" smtClean="0">
                <a:solidFill>
                  <a:srgbClr val="FFFFFF"/>
                </a:solidFill>
                <a:latin typeface="Nina Compressed"/>
              </a:rPr>
              <a:t>The school tardy policy will be strictly enforced.</a:t>
            </a:r>
          </a:p>
          <a:p>
            <a:pPr marL="342900" indent="-342900" algn="l">
              <a:buFont typeface="Arial" panose="020B0604020202020204" pitchFamily="34" charset="0"/>
              <a:buChar char="•"/>
            </a:pPr>
            <a:r>
              <a:rPr lang="en-US" sz="2025" b="0" i="0" u="none" spc="0" dirty="0" smtClean="0">
                <a:solidFill>
                  <a:srgbClr val="FFFFFF"/>
                </a:solidFill>
                <a:latin typeface="Nina Compressed"/>
              </a:rPr>
              <a:t>If you arrive late to class for any reason, you must sign in.  This will ensure that you are not counted absent.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19" name="Title"/>
          <p:cNvSpPr txBox="1"/>
          <p:nvPr/>
        </p:nvSpPr>
        <p:spPr>
          <a:xfrm>
            <a:off x="352425" y="385718"/>
            <a:ext cx="6810375" cy="600164"/>
          </a:xfrm>
          <a:prstGeom prst="rect">
            <a:avLst/>
          </a:prstGeom>
          <a:effectLst/>
        </p:spPr>
        <p:txBody>
          <a:bodyPr wrap="square" rtlCol="0" anchor="ctr">
            <a:spAutoFit/>
          </a:bodyPr>
          <a:lstStyle/>
          <a:p>
            <a:pPr algn="ctr"/>
            <a:r>
              <a:rPr lang="en-US" sz="3300" b="1" i="0" u="none" spc="0" dirty="0" smtClean="0">
                <a:solidFill>
                  <a:srgbClr val="FFC000"/>
                </a:solidFill>
                <a:latin typeface="Nina Compressed"/>
              </a:rPr>
              <a:t>Expectations</a:t>
            </a:r>
          </a:p>
        </p:txBody>
      </p:sp>
      <p:sp>
        <p:nvSpPr>
          <p:cNvPr id="320" name="Body"/>
          <p:cNvSpPr txBox="1"/>
          <p:nvPr/>
        </p:nvSpPr>
        <p:spPr>
          <a:xfrm>
            <a:off x="381000" y="1276350"/>
            <a:ext cx="6810375" cy="3566361"/>
          </a:xfrm>
          <a:prstGeom prst="rect">
            <a:avLst/>
          </a:prstGeom>
          <a:effectLst/>
        </p:spPr>
        <p:txBody>
          <a:bodyPr wrap="square" rtlCol="0" anchor="t">
            <a:spAutoFit/>
          </a:bodyPr>
          <a:lstStyle/>
          <a:p>
            <a:pPr algn="ctr"/>
            <a:r>
              <a:rPr lang="en-US" sz="2325" b="0" i="0" u="none" spc="0" dirty="0" smtClean="0">
                <a:solidFill>
                  <a:srgbClr val="FFFFFF"/>
                </a:solidFill>
                <a:latin typeface="Nina Compressed"/>
              </a:rPr>
              <a:t>Be Prepared</a:t>
            </a:r>
          </a:p>
          <a:p>
            <a:pPr marL="342900" indent="-342900" algn="l">
              <a:buFont typeface="Arial" panose="020B0604020202020204" pitchFamily="34" charset="0"/>
              <a:buChar char="•"/>
            </a:pPr>
            <a:r>
              <a:rPr lang="en-US" sz="2025" b="0" i="0" u="none" spc="0" dirty="0" smtClean="0">
                <a:solidFill>
                  <a:srgbClr val="FFFFFF"/>
                </a:solidFill>
                <a:latin typeface="Nina Compressed"/>
              </a:rPr>
              <a:t>Come to class with your planner, textbook, assignment, pencil, pens, calculator and math notebook.</a:t>
            </a:r>
          </a:p>
          <a:p>
            <a:pPr marL="342900" indent="-342900" algn="l">
              <a:buFont typeface="Arial" panose="020B0604020202020204" pitchFamily="34" charset="0"/>
              <a:buChar char="•"/>
            </a:pPr>
            <a:r>
              <a:rPr lang="en-US" sz="2025" b="0" i="0" u="none" spc="0" dirty="0" smtClean="0">
                <a:solidFill>
                  <a:srgbClr val="FFFFFF"/>
                </a:solidFill>
                <a:latin typeface="Nina Compressed"/>
              </a:rPr>
              <a:t>Passes will be given only in an emergency.  You have plenty of time between classes to go to your locker and use the rest room.</a:t>
            </a:r>
          </a:p>
          <a:p>
            <a:pPr marL="342900" indent="-342900" algn="l">
              <a:buFont typeface="Arial" panose="020B0604020202020204" pitchFamily="34" charset="0"/>
              <a:buChar char="•"/>
            </a:pPr>
            <a:r>
              <a:rPr lang="en-US" sz="2025" b="0" i="0" u="none" spc="0" dirty="0" smtClean="0">
                <a:solidFill>
                  <a:srgbClr val="FFFFFF"/>
                </a:solidFill>
                <a:latin typeface="Nina Compressed"/>
              </a:rPr>
              <a:t>Your planner is your pass.</a:t>
            </a:r>
          </a:p>
          <a:p>
            <a:pPr marL="342900" indent="-342900" algn="l">
              <a:buFont typeface="Arial" panose="020B0604020202020204" pitchFamily="34" charset="0"/>
              <a:buChar char="•"/>
            </a:pPr>
            <a:r>
              <a:rPr lang="en-US" sz="2025" b="0" i="0" u="none" spc="0" dirty="0" smtClean="0">
                <a:solidFill>
                  <a:srgbClr val="FFFFFF"/>
                </a:solidFill>
                <a:latin typeface="Nina Compressed"/>
              </a:rPr>
              <a:t>If you need to leave, simply bring me your planner at an appropriate time and I will sign it.  </a:t>
            </a:r>
          </a:p>
          <a:p>
            <a:pPr marL="342900" indent="-342900" algn="l">
              <a:buFont typeface="Arial" panose="020B0604020202020204" pitchFamily="34" charset="0"/>
              <a:buChar char="•"/>
            </a:pPr>
            <a:r>
              <a:rPr lang="en-US" sz="2025" b="0" i="0" u="none" spc="0" dirty="0" smtClean="0">
                <a:solidFill>
                  <a:srgbClr val="FFFFFF"/>
                </a:solidFill>
                <a:latin typeface="Nina Compressed"/>
              </a:rPr>
              <a:t>You may not leave the room without a signed planner.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22" name="Title"/>
          <p:cNvSpPr txBox="1"/>
          <p:nvPr/>
        </p:nvSpPr>
        <p:spPr>
          <a:xfrm>
            <a:off x="352425" y="385718"/>
            <a:ext cx="6810375" cy="600164"/>
          </a:xfrm>
          <a:prstGeom prst="rect">
            <a:avLst/>
          </a:prstGeom>
          <a:effectLst/>
        </p:spPr>
        <p:txBody>
          <a:bodyPr wrap="square" rtlCol="0" anchor="ctr">
            <a:spAutoFit/>
          </a:bodyPr>
          <a:lstStyle/>
          <a:p>
            <a:pPr algn="ctr"/>
            <a:r>
              <a:rPr lang="en-US" sz="3300" b="1" i="0" u="none" spc="0" dirty="0" smtClean="0">
                <a:solidFill>
                  <a:srgbClr val="00B0F0"/>
                </a:solidFill>
                <a:latin typeface="Nina Compressed"/>
              </a:rPr>
              <a:t>Expectations</a:t>
            </a:r>
          </a:p>
        </p:txBody>
      </p:sp>
      <p:sp>
        <p:nvSpPr>
          <p:cNvPr id="323" name="Body"/>
          <p:cNvSpPr txBox="1"/>
          <p:nvPr/>
        </p:nvSpPr>
        <p:spPr>
          <a:xfrm>
            <a:off x="381000" y="1276350"/>
            <a:ext cx="6810375" cy="2273699"/>
          </a:xfrm>
          <a:prstGeom prst="rect">
            <a:avLst/>
          </a:prstGeom>
          <a:effectLst/>
        </p:spPr>
        <p:txBody>
          <a:bodyPr wrap="square" rtlCol="0" anchor="t">
            <a:spAutoFit/>
          </a:bodyPr>
          <a:lstStyle/>
          <a:p>
            <a:pPr algn="ctr"/>
            <a:r>
              <a:rPr lang="en-US" sz="2025" b="0" i="0" u="none" spc="0" dirty="0" smtClean="0">
                <a:solidFill>
                  <a:srgbClr val="FFFFFF"/>
                </a:solidFill>
                <a:latin typeface="Nina Compressed"/>
              </a:rPr>
              <a:t>Be Respectful of School Property</a:t>
            </a:r>
          </a:p>
          <a:p>
            <a:pPr marL="342900" indent="-342900" algn="l">
              <a:buFont typeface="Arial" panose="020B0604020202020204" pitchFamily="34" charset="0"/>
              <a:buChar char="•"/>
            </a:pPr>
            <a:r>
              <a:rPr lang="en-US" sz="2025" b="0" i="0" u="none" spc="0" dirty="0" smtClean="0">
                <a:solidFill>
                  <a:srgbClr val="FFFFFF"/>
                </a:solidFill>
                <a:latin typeface="Nina Compressed"/>
              </a:rPr>
              <a:t>Please take good care of your desk and school materials. </a:t>
            </a:r>
          </a:p>
          <a:p>
            <a:pPr marL="342900" indent="-342900" algn="l">
              <a:buFont typeface="Arial" panose="020B0604020202020204" pitchFamily="34" charset="0"/>
              <a:buChar char="•"/>
            </a:pPr>
            <a:r>
              <a:rPr lang="en-US" sz="2025" b="0" i="0" u="none" spc="0" dirty="0" smtClean="0">
                <a:solidFill>
                  <a:srgbClr val="FFFFFF"/>
                </a:solidFill>
                <a:latin typeface="Nina Compressed"/>
              </a:rPr>
              <a:t>Food and drinks (other than plain water) are not allowed in the classroom.</a:t>
            </a:r>
          </a:p>
          <a:p>
            <a:pPr marL="342900" indent="-342900" algn="l">
              <a:buFont typeface="Arial" panose="020B0604020202020204" pitchFamily="34" charset="0"/>
              <a:buChar char="•"/>
            </a:pPr>
            <a:r>
              <a:rPr lang="en-US" sz="2025" b="0" i="0" u="none" spc="0" dirty="0" smtClean="0">
                <a:solidFill>
                  <a:srgbClr val="FFFFFF"/>
                </a:solidFill>
                <a:latin typeface="Nina Compressed"/>
              </a:rPr>
              <a:t>Clean up your area before you leave the classroom.</a:t>
            </a:r>
          </a:p>
          <a:p>
            <a:pPr marL="342900" indent="-342900" algn="l">
              <a:buFont typeface="Arial" panose="020B0604020202020204" pitchFamily="34" charset="0"/>
              <a:buChar char="•"/>
            </a:pPr>
            <a:r>
              <a:rPr lang="en-US" sz="2025" b="0" i="0" u="none" spc="0" dirty="0" smtClean="0">
                <a:solidFill>
                  <a:srgbClr val="FFFFFF"/>
                </a:solidFill>
                <a:latin typeface="Nina Compressed"/>
              </a:rPr>
              <a:t>Let's keep our classroom clean!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25" name="Title"/>
          <p:cNvSpPr txBox="1"/>
          <p:nvPr/>
        </p:nvSpPr>
        <p:spPr>
          <a:xfrm>
            <a:off x="352425" y="385718"/>
            <a:ext cx="6810375" cy="600164"/>
          </a:xfrm>
          <a:prstGeom prst="rect">
            <a:avLst/>
          </a:prstGeom>
          <a:effectLst/>
        </p:spPr>
        <p:txBody>
          <a:bodyPr wrap="square" rtlCol="0" anchor="ctr">
            <a:spAutoFit/>
          </a:bodyPr>
          <a:lstStyle/>
          <a:p>
            <a:pPr algn="ctr"/>
            <a:r>
              <a:rPr lang="en-US" sz="3300" b="1" i="0" u="none" spc="0" dirty="0" smtClean="0">
                <a:solidFill>
                  <a:srgbClr val="FFC000"/>
                </a:solidFill>
                <a:latin typeface="Nina Compressed"/>
              </a:rPr>
              <a:t>Expectations</a:t>
            </a:r>
          </a:p>
        </p:txBody>
      </p:sp>
      <p:sp>
        <p:nvSpPr>
          <p:cNvPr id="326" name="Body"/>
          <p:cNvSpPr txBox="1"/>
          <p:nvPr/>
        </p:nvSpPr>
        <p:spPr>
          <a:xfrm>
            <a:off x="381000" y="1276350"/>
            <a:ext cx="6810375" cy="3831818"/>
          </a:xfrm>
          <a:prstGeom prst="rect">
            <a:avLst/>
          </a:prstGeom>
          <a:effectLst/>
        </p:spPr>
        <p:txBody>
          <a:bodyPr wrap="square" rtlCol="0" anchor="t">
            <a:spAutoFit/>
          </a:bodyPr>
          <a:lstStyle/>
          <a:p>
            <a:pPr algn="ctr"/>
            <a:r>
              <a:rPr lang="en-US" sz="2025" b="0" i="0" u="none" spc="0" dirty="0" smtClean="0">
                <a:solidFill>
                  <a:srgbClr val="FFFFFF"/>
                </a:solidFill>
                <a:latin typeface="Nina Compressed"/>
              </a:rPr>
              <a:t>Be Respectful of Others and Their Property</a:t>
            </a:r>
          </a:p>
          <a:p>
            <a:pPr marL="342900" indent="-342900" algn="l">
              <a:buFont typeface="Arial" panose="020B0604020202020204" pitchFamily="34" charset="0"/>
              <a:buChar char="•"/>
            </a:pPr>
            <a:r>
              <a:rPr lang="en-US" sz="2025" b="0" i="0" u="none" spc="0" dirty="0" smtClean="0">
                <a:solidFill>
                  <a:srgbClr val="FFFFFF"/>
                </a:solidFill>
                <a:latin typeface="Nina Compressed"/>
              </a:rPr>
              <a:t>Please raise your hand to speak with the teacher or to the class.  </a:t>
            </a:r>
            <a:r>
              <a:rPr lang="en-US" sz="2025" dirty="0" smtClean="0">
                <a:solidFill>
                  <a:srgbClr val="FFFFFF"/>
                </a:solidFill>
                <a:latin typeface="Nina Compressed"/>
              </a:rPr>
              <a:t>Practice listening to whoever is speaking and responding in a considerate manner.</a:t>
            </a:r>
            <a:endParaRPr lang="en-US" sz="2025" b="0" i="0" u="none" spc="0" dirty="0" smtClean="0">
              <a:solidFill>
                <a:srgbClr val="FFFFFF"/>
              </a:solidFill>
              <a:latin typeface="Nina Compressed"/>
            </a:endParaRPr>
          </a:p>
          <a:p>
            <a:pPr marL="342900" indent="-342900" algn="l">
              <a:buFont typeface="Arial" panose="020B0604020202020204" pitchFamily="34" charset="0"/>
              <a:buChar char="•"/>
            </a:pPr>
            <a:r>
              <a:rPr lang="en-US" sz="2025" b="0" i="0" u="none" spc="0" dirty="0" smtClean="0">
                <a:solidFill>
                  <a:srgbClr val="FFFFFF"/>
                </a:solidFill>
                <a:latin typeface="Nina Compressed"/>
              </a:rPr>
              <a:t>Ask permission to borrow materials that belong to others.</a:t>
            </a:r>
          </a:p>
          <a:p>
            <a:pPr marL="342900" indent="-342900">
              <a:buFont typeface="Arial" panose="020B0604020202020204" pitchFamily="34" charset="0"/>
              <a:buChar char="•"/>
            </a:pPr>
            <a:r>
              <a:rPr lang="en-US" sz="2025" dirty="0">
                <a:solidFill>
                  <a:schemeClr val="bg1"/>
                </a:solidFill>
                <a:latin typeface="Nina Compressed"/>
              </a:rPr>
              <a:t>Silence cell phones and other electronic devices. It is rude to text or play on the internet during class presentations. Technology can be used for research, simulations, or computations. Appropriate and polite technology usage required.</a:t>
            </a:r>
          </a:p>
          <a:p>
            <a:pPr marL="342900" indent="-342900" algn="l">
              <a:buFont typeface="Arial" panose="020B0604020202020204" pitchFamily="34" charset="0"/>
              <a:buChar char="•"/>
            </a:pPr>
            <a:endParaRPr lang="en-US" sz="2025" b="0" i="0" u="none" spc="0" dirty="0" smtClean="0">
              <a:solidFill>
                <a:srgbClr val="FFFFFF"/>
              </a:solidFill>
              <a:latin typeface="Nina Compressed"/>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61" name="Title"/>
          <p:cNvSpPr txBox="1"/>
          <p:nvPr/>
        </p:nvSpPr>
        <p:spPr>
          <a:xfrm>
            <a:off x="485775" y="152400"/>
            <a:ext cx="6638925" cy="1085850"/>
          </a:xfrm>
          <a:prstGeom prst="rect">
            <a:avLst/>
          </a:prstGeom>
          <a:effectLst/>
        </p:spPr>
        <p:txBody>
          <a:bodyPr wrap="square" rtlCol="0" anchor="ctr">
            <a:spAutoFit/>
          </a:bodyPr>
          <a:lstStyle/>
          <a:p>
            <a:pPr algn="ctr"/>
            <a:r>
              <a:rPr lang="en-US" sz="3975" b="1" i="0" u="none" spc="0" dirty="0" smtClean="0">
                <a:solidFill>
                  <a:srgbClr val="FFFFFF"/>
                </a:solidFill>
                <a:latin typeface="Nina Compressed"/>
              </a:rPr>
              <a:t>Welcome to the study of Mathematics!</a:t>
            </a:r>
          </a:p>
        </p:txBody>
      </p:sp>
      <p:sp>
        <p:nvSpPr>
          <p:cNvPr id="262" name="SubTitle"/>
          <p:cNvSpPr txBox="1"/>
          <p:nvPr/>
        </p:nvSpPr>
        <p:spPr>
          <a:xfrm>
            <a:off x="571500" y="1323975"/>
            <a:ext cx="6638925" cy="3752850"/>
          </a:xfrm>
          <a:prstGeom prst="rect">
            <a:avLst/>
          </a:prstGeom>
          <a:effectLst/>
        </p:spPr>
        <p:txBody>
          <a:bodyPr wrap="square" rtlCol="0" anchor="ctr">
            <a:spAutoFit/>
          </a:bodyPr>
          <a:lstStyle/>
          <a:p>
            <a:pPr algn="l"/>
            <a:r>
              <a:rPr lang="en-US" sz="2325" b="1" i="0" u="none" spc="0" dirty="0" smtClean="0">
                <a:solidFill>
                  <a:srgbClr val="00B0F0"/>
                </a:solidFill>
                <a:latin typeface="Nina Compressed"/>
              </a:rPr>
              <a:t>I hope you will find this class both enjoyable and rewarding.  In order to be successful you will need to work hard and follow the guidelines in this presentation.  To help us get off to a good start I have prepared a list of supplies you will need along with information on how I assign grades and what you need to do to earn the best grade possible.  Please bookmark my website and refer to this guide throughout the year.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28" name="Title"/>
          <p:cNvSpPr txBox="1"/>
          <p:nvPr/>
        </p:nvSpPr>
        <p:spPr>
          <a:xfrm>
            <a:off x="381000" y="366668"/>
            <a:ext cx="6810375" cy="600164"/>
          </a:xfrm>
          <a:prstGeom prst="rect">
            <a:avLst/>
          </a:prstGeom>
          <a:effectLst/>
        </p:spPr>
        <p:txBody>
          <a:bodyPr wrap="square" rtlCol="0" anchor="ctr">
            <a:spAutoFit/>
          </a:bodyPr>
          <a:lstStyle/>
          <a:p>
            <a:pPr algn="ctr"/>
            <a:r>
              <a:rPr lang="en-US" sz="3300" b="1" i="0" u="none" spc="0" dirty="0" smtClean="0">
                <a:solidFill>
                  <a:srgbClr val="00B0F0"/>
                </a:solidFill>
                <a:latin typeface="Nina Compressed"/>
              </a:rPr>
              <a:t>Expectations</a:t>
            </a:r>
          </a:p>
        </p:txBody>
      </p:sp>
      <p:sp>
        <p:nvSpPr>
          <p:cNvPr id="329" name="Body"/>
          <p:cNvSpPr txBox="1"/>
          <p:nvPr/>
        </p:nvSpPr>
        <p:spPr>
          <a:xfrm>
            <a:off x="381000" y="1276350"/>
            <a:ext cx="6810375" cy="2631490"/>
          </a:xfrm>
          <a:prstGeom prst="rect">
            <a:avLst/>
          </a:prstGeom>
          <a:effectLst/>
        </p:spPr>
        <p:txBody>
          <a:bodyPr wrap="square" rtlCol="0" anchor="t">
            <a:spAutoFit/>
          </a:bodyPr>
          <a:lstStyle/>
          <a:p>
            <a:pPr algn="ctr"/>
            <a:r>
              <a:rPr lang="en-US" sz="2325" b="0" i="0" u="none" spc="0" dirty="0" smtClean="0">
                <a:solidFill>
                  <a:srgbClr val="FFFFFF"/>
                </a:solidFill>
                <a:latin typeface="Nina Compressed"/>
              </a:rPr>
              <a:t>Follow School Rules</a:t>
            </a:r>
          </a:p>
          <a:p>
            <a:pPr marL="342900" indent="-342900" algn="l">
              <a:buFont typeface="Arial" panose="020B0604020202020204" pitchFamily="34" charset="0"/>
              <a:buChar char="•"/>
            </a:pPr>
            <a:r>
              <a:rPr lang="en-US" sz="2025" b="0" i="0" u="none" spc="0" dirty="0" smtClean="0">
                <a:solidFill>
                  <a:srgbClr val="FFFFFF"/>
                </a:solidFill>
                <a:latin typeface="Nina Compressed"/>
              </a:rPr>
              <a:t>You will be expected to follow the student code of conduct and school policies which can be found in your student handbook.  </a:t>
            </a:r>
          </a:p>
          <a:p>
            <a:pPr marL="342900" indent="-342900" algn="l">
              <a:buFont typeface="Arial" panose="020B0604020202020204" pitchFamily="34" charset="0"/>
              <a:buChar char="•"/>
            </a:pPr>
            <a:r>
              <a:rPr lang="en-US" sz="2025" b="0" i="0" u="none" spc="0" dirty="0" smtClean="0">
                <a:solidFill>
                  <a:srgbClr val="FFFFFF"/>
                </a:solidFill>
                <a:latin typeface="Nina Compressed"/>
              </a:rPr>
              <a:t>These policies include academic expectations, behavior expectations, dress code, electronics policies, and others.  </a:t>
            </a:r>
          </a:p>
          <a:p>
            <a:pPr marL="342900" indent="-342900" algn="l">
              <a:buFont typeface="Arial" panose="020B0604020202020204" pitchFamily="34" charset="0"/>
              <a:buChar char="•"/>
            </a:pPr>
            <a:r>
              <a:rPr lang="en-US" sz="2025" b="0" i="0" u="none" spc="0" dirty="0" smtClean="0">
                <a:solidFill>
                  <a:srgbClr val="FFFFFF"/>
                </a:solidFill>
                <a:latin typeface="Nina Compressed"/>
              </a:rPr>
              <a:t>Please become familiar with them.</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31" name="Title"/>
          <p:cNvSpPr txBox="1"/>
          <p:nvPr/>
        </p:nvSpPr>
        <p:spPr>
          <a:xfrm>
            <a:off x="381000" y="366668"/>
            <a:ext cx="6810375" cy="600164"/>
          </a:xfrm>
          <a:prstGeom prst="rect">
            <a:avLst/>
          </a:prstGeom>
          <a:effectLst/>
        </p:spPr>
        <p:txBody>
          <a:bodyPr wrap="square" rtlCol="0" anchor="ctr">
            <a:spAutoFit/>
          </a:bodyPr>
          <a:lstStyle/>
          <a:p>
            <a:pPr algn="ctr"/>
            <a:r>
              <a:rPr lang="en-US" sz="3300" b="1" i="0" u="none" spc="0" dirty="0" smtClean="0">
                <a:solidFill>
                  <a:srgbClr val="FFC000"/>
                </a:solidFill>
                <a:latin typeface="Nina Compressed"/>
              </a:rPr>
              <a:t>Student</a:t>
            </a:r>
            <a:r>
              <a:rPr lang="en-US" sz="3300" b="1" i="0" u="none" spc="0" dirty="0" smtClean="0">
                <a:solidFill>
                  <a:srgbClr val="FFFFFF"/>
                </a:solidFill>
                <a:latin typeface="Nina Compressed"/>
              </a:rPr>
              <a:t> </a:t>
            </a:r>
            <a:r>
              <a:rPr lang="en-US" sz="3300" b="1" i="0" u="none" spc="0" dirty="0" smtClean="0">
                <a:solidFill>
                  <a:srgbClr val="FFC000"/>
                </a:solidFill>
                <a:latin typeface="Nina Compressed"/>
              </a:rPr>
              <a:t>Support</a:t>
            </a:r>
          </a:p>
        </p:txBody>
      </p:sp>
      <p:sp>
        <p:nvSpPr>
          <p:cNvPr id="332" name="Body"/>
          <p:cNvSpPr txBox="1"/>
          <p:nvPr/>
        </p:nvSpPr>
        <p:spPr>
          <a:xfrm>
            <a:off x="381000" y="1276350"/>
            <a:ext cx="6810375" cy="3208571"/>
          </a:xfrm>
          <a:prstGeom prst="rect">
            <a:avLst/>
          </a:prstGeom>
          <a:effectLst/>
        </p:spPr>
        <p:txBody>
          <a:bodyPr wrap="square" rtlCol="0" anchor="t">
            <a:spAutoFit/>
          </a:bodyPr>
          <a:lstStyle/>
          <a:p>
            <a:pPr marL="342900" indent="-342900" algn="l">
              <a:buFont typeface="Arial" panose="020B0604020202020204" pitchFamily="34" charset="0"/>
              <a:buChar char="•"/>
            </a:pPr>
            <a:r>
              <a:rPr lang="en-US" sz="2025" b="0" i="0" u="none" spc="0" dirty="0" smtClean="0">
                <a:solidFill>
                  <a:srgbClr val="FFFFFF"/>
                </a:solidFill>
                <a:latin typeface="Nina Compressed"/>
              </a:rPr>
              <a:t>I will be available during seminar, </a:t>
            </a:r>
            <a:r>
              <a:rPr lang="en-US" sz="2025" b="0" i="0" u="none" spc="0" dirty="0" smtClean="0">
                <a:solidFill>
                  <a:srgbClr val="FFFFFF"/>
                </a:solidFill>
                <a:latin typeface="Nina Compressed"/>
              </a:rPr>
              <a:t>before and after school, </a:t>
            </a:r>
            <a:r>
              <a:rPr lang="en-US" sz="2025" b="0" i="0" u="none" spc="0" dirty="0" smtClean="0">
                <a:solidFill>
                  <a:srgbClr val="FFFFFF"/>
                </a:solidFill>
                <a:latin typeface="Nina Compressed"/>
              </a:rPr>
              <a:t>and </a:t>
            </a:r>
            <a:r>
              <a:rPr lang="en-US" sz="2025" dirty="0" smtClean="0">
                <a:solidFill>
                  <a:srgbClr val="FFFFFF"/>
                </a:solidFill>
                <a:latin typeface="Nina Compressed"/>
              </a:rPr>
              <a:t>during Falcon50A </a:t>
            </a:r>
            <a:r>
              <a:rPr lang="en-US" sz="2025" b="0" i="0" u="none" spc="0" dirty="0" smtClean="0">
                <a:solidFill>
                  <a:srgbClr val="FFFFFF"/>
                </a:solidFill>
                <a:latin typeface="Nina Compressed"/>
              </a:rPr>
              <a:t>to </a:t>
            </a:r>
            <a:r>
              <a:rPr lang="en-US" sz="2025" b="0" i="0" u="none" spc="0" dirty="0" smtClean="0">
                <a:solidFill>
                  <a:srgbClr val="FFFFFF"/>
                </a:solidFill>
                <a:latin typeface="Nina Compressed"/>
              </a:rPr>
              <a:t>answer any questions your may have.</a:t>
            </a:r>
          </a:p>
          <a:p>
            <a:pPr marL="342900" indent="-342900" algn="l">
              <a:buFont typeface="Arial" panose="020B0604020202020204" pitchFamily="34" charset="0"/>
              <a:buChar char="•"/>
            </a:pPr>
            <a:r>
              <a:rPr lang="en-US" sz="2025" b="0" i="0" u="none" spc="0" dirty="0" smtClean="0">
                <a:solidFill>
                  <a:srgbClr val="FFFFFF"/>
                </a:solidFill>
                <a:latin typeface="Nina Compressed"/>
              </a:rPr>
              <a:t>Students are welcome and encouraged to come for help as often as necessary.  </a:t>
            </a:r>
          </a:p>
          <a:p>
            <a:pPr marL="342900" indent="-342900" algn="l">
              <a:buFont typeface="Arial" panose="020B0604020202020204" pitchFamily="34" charset="0"/>
              <a:buChar char="•"/>
            </a:pPr>
            <a:r>
              <a:rPr lang="en-US" sz="2025" b="1" i="0" u="none" spc="0" dirty="0" smtClean="0">
                <a:solidFill>
                  <a:srgbClr val="FFC000"/>
                </a:solidFill>
                <a:latin typeface="Nina Compressed"/>
              </a:rPr>
              <a:t>Students are expected to check my website and </a:t>
            </a:r>
            <a:r>
              <a:rPr lang="en-US" sz="2025" b="1" dirty="0" smtClean="0">
                <a:solidFill>
                  <a:srgbClr val="FFC000"/>
                </a:solidFill>
                <a:latin typeface="Nina Compressed"/>
              </a:rPr>
              <a:t>connect to remind to receive class updates via group text messages</a:t>
            </a:r>
            <a:r>
              <a:rPr lang="en-US" sz="2025" b="1" i="0" u="none" spc="0" dirty="0" smtClean="0">
                <a:solidFill>
                  <a:srgbClr val="FFC000"/>
                </a:solidFill>
                <a:latin typeface="Nina Compressed"/>
              </a:rPr>
              <a:t>. Text: </a:t>
            </a:r>
            <a:r>
              <a:rPr lang="en-US" sz="2025" b="1" i="0" u="none" spc="0" smtClean="0">
                <a:solidFill>
                  <a:srgbClr val="FFC000"/>
                </a:solidFill>
                <a:latin typeface="Nina Compressed"/>
              </a:rPr>
              <a:t>@cdff82  To: 81010</a:t>
            </a:r>
            <a:endParaRPr lang="en-US" sz="2025" b="1" i="0" u="none" spc="0" dirty="0" smtClean="0">
              <a:solidFill>
                <a:srgbClr val="FFC000"/>
              </a:solidFill>
              <a:latin typeface="Nina Compressed"/>
            </a:endParaRPr>
          </a:p>
          <a:p>
            <a:pPr marL="342900" indent="-342900" algn="l">
              <a:buFont typeface="Arial" panose="020B0604020202020204" pitchFamily="34" charset="0"/>
              <a:buChar char="•"/>
            </a:pPr>
            <a:r>
              <a:rPr lang="en-US" sz="2025" b="0" i="0" u="none" spc="0" dirty="0" smtClean="0">
                <a:solidFill>
                  <a:srgbClr val="FFFFFF"/>
                </a:solidFill>
                <a:latin typeface="Nina Compressed"/>
              </a:rPr>
              <a:t>Computers are available in the library before school, after school, and during seminar.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334" name="Title"/>
          <p:cNvSpPr txBox="1"/>
          <p:nvPr/>
        </p:nvSpPr>
        <p:spPr>
          <a:xfrm>
            <a:off x="381000" y="366668"/>
            <a:ext cx="6810375" cy="600164"/>
          </a:xfrm>
          <a:prstGeom prst="rect">
            <a:avLst/>
          </a:prstGeom>
          <a:effectLst/>
        </p:spPr>
        <p:txBody>
          <a:bodyPr wrap="square" rtlCol="0" anchor="ctr">
            <a:spAutoFit/>
          </a:bodyPr>
          <a:lstStyle/>
          <a:p>
            <a:pPr algn="ctr"/>
            <a:r>
              <a:rPr lang="en-US" sz="3300" b="1" i="0" u="none" spc="0" dirty="0" smtClean="0">
                <a:solidFill>
                  <a:srgbClr val="00B0F0"/>
                </a:solidFill>
                <a:latin typeface="Nina Compressed"/>
              </a:rPr>
              <a:t>Parent-Teacher</a:t>
            </a:r>
            <a:r>
              <a:rPr lang="en-US" sz="3300" b="1" i="0" u="none" spc="0" dirty="0" smtClean="0">
                <a:solidFill>
                  <a:srgbClr val="FFFFFF"/>
                </a:solidFill>
                <a:latin typeface="Nina Compressed"/>
              </a:rPr>
              <a:t> </a:t>
            </a:r>
            <a:r>
              <a:rPr lang="en-US" sz="3300" b="1" i="0" u="none" spc="0" dirty="0" smtClean="0">
                <a:solidFill>
                  <a:srgbClr val="00B0F0"/>
                </a:solidFill>
                <a:latin typeface="Nina Compressed"/>
              </a:rPr>
              <a:t>Communication</a:t>
            </a:r>
          </a:p>
        </p:txBody>
      </p:sp>
      <p:sp>
        <p:nvSpPr>
          <p:cNvPr id="335" name="Body"/>
          <p:cNvSpPr txBox="1"/>
          <p:nvPr/>
        </p:nvSpPr>
        <p:spPr>
          <a:xfrm>
            <a:off x="381000" y="1276350"/>
            <a:ext cx="6810375" cy="1962076"/>
          </a:xfrm>
          <a:prstGeom prst="rect">
            <a:avLst/>
          </a:prstGeom>
          <a:effectLst/>
        </p:spPr>
        <p:txBody>
          <a:bodyPr wrap="square" rtlCol="0" anchor="t">
            <a:spAutoFit/>
          </a:bodyPr>
          <a:lstStyle/>
          <a:p>
            <a:pPr marL="342900" indent="-342900" algn="l">
              <a:buFont typeface="Arial" panose="020B0604020202020204" pitchFamily="34" charset="0"/>
              <a:buChar char="•"/>
            </a:pPr>
            <a:r>
              <a:rPr lang="en-US" sz="2025" b="0" i="0" u="none" spc="0" dirty="0" smtClean="0">
                <a:solidFill>
                  <a:srgbClr val="FFFFFF"/>
                </a:solidFill>
                <a:latin typeface="Nina Compressed"/>
              </a:rPr>
              <a:t>Parents, please do not hesitate to contact me if you have any questions or concerns.  </a:t>
            </a:r>
          </a:p>
          <a:p>
            <a:pPr marL="342900" indent="-342900" algn="l">
              <a:buFont typeface="Arial" panose="020B0604020202020204" pitchFamily="34" charset="0"/>
              <a:buChar char="•"/>
            </a:pPr>
            <a:r>
              <a:rPr lang="en-US" sz="2025" b="0" i="0" u="none" spc="0" dirty="0" smtClean="0">
                <a:solidFill>
                  <a:srgbClr val="FFFFFF"/>
                </a:solidFill>
                <a:latin typeface="Nina Compressed"/>
              </a:rPr>
              <a:t>The easiest way to reach me is via e-mail.  </a:t>
            </a:r>
          </a:p>
          <a:p>
            <a:pPr marL="342900" indent="-342900" algn="l">
              <a:buFont typeface="Arial" panose="020B0604020202020204" pitchFamily="34" charset="0"/>
              <a:buChar char="•"/>
            </a:pPr>
            <a:r>
              <a:rPr lang="en-US" sz="2025" dirty="0" smtClean="0">
                <a:solidFill>
                  <a:srgbClr val="00B0F0"/>
                </a:solidFill>
                <a:latin typeface="Nina Compressed"/>
              </a:rPr>
              <a:t>telseyos@olatheschools.org</a:t>
            </a:r>
            <a:endParaRPr lang="en-US" sz="2025" b="0" i="0" u="none" spc="0" dirty="0" smtClean="0">
              <a:solidFill>
                <a:srgbClr val="00B0F0"/>
              </a:solidFill>
              <a:latin typeface="Nina Compressed"/>
            </a:endParaRPr>
          </a:p>
          <a:p>
            <a:pPr marL="342900" indent="-342900" algn="l">
              <a:buFont typeface="Arial" panose="020B0604020202020204" pitchFamily="34" charset="0"/>
              <a:buChar char="•"/>
            </a:pPr>
            <a:r>
              <a:rPr lang="en-US" sz="2025" b="0" i="0" u="none" spc="0" dirty="0" smtClean="0">
                <a:solidFill>
                  <a:srgbClr val="FFFFFF"/>
                </a:solidFill>
                <a:latin typeface="Nina Compressed"/>
              </a:rPr>
              <a:t>You are also welcome to call the school and leave a message.  I will get back with you as soon as possible.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64" name="Title"/>
          <p:cNvSpPr txBox="1"/>
          <p:nvPr/>
        </p:nvSpPr>
        <p:spPr>
          <a:xfrm>
            <a:off x="342900" y="376193"/>
            <a:ext cx="6810375" cy="600164"/>
          </a:xfrm>
          <a:prstGeom prst="rect">
            <a:avLst/>
          </a:prstGeom>
          <a:effectLst/>
        </p:spPr>
        <p:txBody>
          <a:bodyPr wrap="square" rtlCol="0" anchor="ctr">
            <a:spAutoFit/>
          </a:bodyPr>
          <a:lstStyle/>
          <a:p>
            <a:pPr algn="ctr"/>
            <a:r>
              <a:rPr lang="en-US" sz="3300" b="1" i="0" u="none" spc="0" dirty="0" smtClean="0">
                <a:solidFill>
                  <a:srgbClr val="FFC000"/>
                </a:solidFill>
                <a:latin typeface="Nina Compressed"/>
              </a:rPr>
              <a:t>Contact</a:t>
            </a:r>
            <a:r>
              <a:rPr lang="en-US" sz="3300" b="1" i="0" u="none" spc="0" dirty="0" smtClean="0">
                <a:solidFill>
                  <a:srgbClr val="FFFFFF"/>
                </a:solidFill>
                <a:latin typeface="Nina Compressed"/>
              </a:rPr>
              <a:t> </a:t>
            </a:r>
            <a:r>
              <a:rPr lang="en-US" sz="3300" b="1" dirty="0">
                <a:solidFill>
                  <a:srgbClr val="FFC000"/>
                </a:solidFill>
                <a:latin typeface="Nina Compressed"/>
              </a:rPr>
              <a:t>I</a:t>
            </a:r>
            <a:r>
              <a:rPr lang="en-US" sz="3300" b="1" i="0" u="none" spc="0" dirty="0" smtClean="0">
                <a:solidFill>
                  <a:srgbClr val="FFC000"/>
                </a:solidFill>
                <a:latin typeface="Nina Compressed"/>
              </a:rPr>
              <a:t>nformation</a:t>
            </a:r>
          </a:p>
        </p:txBody>
      </p:sp>
      <p:sp>
        <p:nvSpPr>
          <p:cNvPr id="265" name="Body"/>
          <p:cNvSpPr txBox="1"/>
          <p:nvPr/>
        </p:nvSpPr>
        <p:spPr>
          <a:xfrm>
            <a:off x="457200" y="1133475"/>
            <a:ext cx="6810375" cy="2046714"/>
          </a:xfrm>
          <a:prstGeom prst="rect">
            <a:avLst/>
          </a:prstGeom>
          <a:effectLst/>
        </p:spPr>
        <p:txBody>
          <a:bodyPr wrap="square" rtlCol="0" anchor="t">
            <a:spAutoFit/>
          </a:bodyPr>
          <a:lstStyle/>
          <a:p>
            <a:pPr algn="l"/>
            <a:r>
              <a:rPr lang="en-US" sz="2000" b="0" i="0" u="none" spc="0" dirty="0" smtClean="0">
                <a:solidFill>
                  <a:srgbClr val="00B0F0"/>
                </a:solidFill>
                <a:latin typeface="Nina Compressed"/>
              </a:rPr>
              <a:t>website:  </a:t>
            </a:r>
            <a:r>
              <a:rPr lang="en-US" sz="2000" b="0" i="0" u="none" spc="0" dirty="0" smtClean="0">
                <a:solidFill>
                  <a:srgbClr val="FFFFFF"/>
                </a:solidFill>
                <a:latin typeface="Nina Compressed"/>
              </a:rPr>
              <a:t>www.elsey.weebly.com</a:t>
            </a:r>
          </a:p>
          <a:p>
            <a:pPr algn="l"/>
            <a:r>
              <a:rPr lang="en-US" sz="2000" b="0" i="0" u="none" spc="0" dirty="0" smtClean="0">
                <a:solidFill>
                  <a:srgbClr val="00B0F0"/>
                </a:solidFill>
                <a:latin typeface="Nina Compressed"/>
              </a:rPr>
              <a:t>e-mail:  </a:t>
            </a:r>
            <a:r>
              <a:rPr lang="en-US" sz="2000" dirty="0" smtClean="0">
                <a:solidFill>
                  <a:srgbClr val="FFFFFF"/>
                </a:solidFill>
                <a:latin typeface="Nina Compressed"/>
              </a:rPr>
              <a:t>telsey</a:t>
            </a:r>
            <a:r>
              <a:rPr lang="en-US" sz="2000" b="0" i="0" u="none" spc="0" dirty="0" smtClean="0">
                <a:solidFill>
                  <a:srgbClr val="FFFFFF"/>
                </a:solidFill>
                <a:latin typeface="Nina Compressed"/>
              </a:rPr>
              <a:t>os@olatheschools.org</a:t>
            </a:r>
          </a:p>
          <a:p>
            <a:pPr algn="l"/>
            <a:r>
              <a:rPr lang="en-US" sz="2000" b="0" i="0" u="none" spc="0" dirty="0" smtClean="0">
                <a:solidFill>
                  <a:srgbClr val="00B0F0"/>
                </a:solidFill>
                <a:latin typeface="Nina Compressed"/>
              </a:rPr>
              <a:t>Olathe South phone number:  </a:t>
            </a:r>
            <a:r>
              <a:rPr lang="en-US" sz="2000" b="0" i="0" u="none" spc="0" dirty="0" smtClean="0">
                <a:solidFill>
                  <a:srgbClr val="FFFFFF"/>
                </a:solidFill>
                <a:latin typeface="Nina Compressed"/>
              </a:rPr>
              <a:t>913-780-7160</a:t>
            </a:r>
          </a:p>
          <a:p>
            <a:pPr algn="l"/>
            <a:r>
              <a:rPr lang="en-US" sz="2000" b="0" i="0" u="none" spc="0" dirty="0" smtClean="0">
                <a:solidFill>
                  <a:srgbClr val="00B0F0"/>
                </a:solidFill>
                <a:latin typeface="Nina Compressed"/>
              </a:rPr>
              <a:t>To receive class e-mail updates:</a:t>
            </a:r>
          </a:p>
          <a:p>
            <a:pPr algn="l"/>
            <a:r>
              <a:rPr lang="en-US" sz="1350" b="0" i="0" u="none" spc="0" dirty="0" smtClean="0">
                <a:solidFill>
                  <a:srgbClr val="FFFFFF"/>
                </a:solidFill>
                <a:latin typeface="Nina Compressed"/>
              </a:rPr>
              <a:t>•</a:t>
            </a:r>
            <a:r>
              <a:rPr lang="en-US" sz="2000" b="0" i="0" u="none" spc="0" dirty="0" smtClean="0">
                <a:solidFill>
                  <a:srgbClr val="FFFFFF"/>
                </a:solidFill>
                <a:latin typeface="Nina Compressed"/>
              </a:rPr>
              <a:t>Make sure the office has your current e-mail address.</a:t>
            </a:r>
          </a:p>
          <a:p>
            <a:pPr algn="l"/>
            <a:endParaRPr lang="en-US" sz="1350" b="0" i="0" u="none" spc="0" dirty="0" smtClean="0">
              <a:solidFill>
                <a:srgbClr val="FFFFFF"/>
              </a:solidFill>
              <a:latin typeface="Nina Compressed"/>
            </a:endParaRPr>
          </a:p>
          <a:p>
            <a:pPr algn="l"/>
            <a:endParaRPr lang="en-US" sz="1350" b="0" i="0" u="none" spc="0" dirty="0" smtClean="0">
              <a:solidFill>
                <a:srgbClr val="FFFFFF"/>
              </a:solidFill>
              <a:latin typeface="Nina Compressed"/>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67" name="Title"/>
          <p:cNvSpPr txBox="1"/>
          <p:nvPr/>
        </p:nvSpPr>
        <p:spPr>
          <a:xfrm>
            <a:off x="381000" y="366668"/>
            <a:ext cx="6810375" cy="600164"/>
          </a:xfrm>
          <a:prstGeom prst="rect">
            <a:avLst/>
          </a:prstGeom>
          <a:effectLst/>
        </p:spPr>
        <p:txBody>
          <a:bodyPr wrap="square" rtlCol="0" anchor="ctr">
            <a:spAutoFit/>
          </a:bodyPr>
          <a:lstStyle/>
          <a:p>
            <a:pPr algn="ctr"/>
            <a:r>
              <a:rPr lang="en-US" sz="3300" b="1" i="0" u="none" spc="0" dirty="0" smtClean="0">
                <a:solidFill>
                  <a:srgbClr val="FFC000"/>
                </a:solidFill>
                <a:latin typeface="Nina Compressed"/>
              </a:rPr>
              <a:t>Course</a:t>
            </a:r>
            <a:r>
              <a:rPr lang="en-US" sz="3300" b="1" i="0" u="none" spc="0" dirty="0" smtClean="0">
                <a:solidFill>
                  <a:srgbClr val="FFFFFF"/>
                </a:solidFill>
                <a:latin typeface="Nina Compressed"/>
              </a:rPr>
              <a:t> </a:t>
            </a:r>
            <a:r>
              <a:rPr lang="en-US" sz="3300" b="1" i="0" u="none" spc="0" dirty="0" smtClean="0">
                <a:solidFill>
                  <a:srgbClr val="FFC000"/>
                </a:solidFill>
                <a:latin typeface="Nina Compressed"/>
              </a:rPr>
              <a:t>Description</a:t>
            </a:r>
          </a:p>
        </p:txBody>
      </p:sp>
      <p:sp>
        <p:nvSpPr>
          <p:cNvPr id="2" name="TextBox 1"/>
          <p:cNvSpPr txBox="1"/>
          <p:nvPr/>
        </p:nvSpPr>
        <p:spPr>
          <a:xfrm>
            <a:off x="228600" y="1028700"/>
            <a:ext cx="7086600" cy="4154983"/>
          </a:xfrm>
          <a:prstGeom prst="rect">
            <a:avLst/>
          </a:prstGeom>
          <a:noFill/>
        </p:spPr>
        <p:txBody>
          <a:bodyPr wrap="square" rtlCol="0">
            <a:spAutoFit/>
          </a:bodyPr>
          <a:lstStyle/>
          <a:p>
            <a:r>
              <a:rPr lang="en-US" sz="2400" dirty="0">
                <a:solidFill>
                  <a:schemeClr val="bg1"/>
                </a:solidFill>
              </a:rPr>
              <a:t>Algebra III is </a:t>
            </a:r>
            <a:r>
              <a:rPr lang="en-US" sz="2400" dirty="0" smtClean="0">
                <a:solidFill>
                  <a:schemeClr val="bg1"/>
                </a:solidFill>
              </a:rPr>
              <a:t>designed </a:t>
            </a:r>
            <a:r>
              <a:rPr lang="en-US" sz="2400" dirty="0">
                <a:solidFill>
                  <a:schemeClr val="bg1"/>
                </a:solidFill>
              </a:rPr>
              <a:t>to prepare students for College Algebra. Students </a:t>
            </a:r>
            <a:r>
              <a:rPr lang="en-US" sz="2400" dirty="0" smtClean="0">
                <a:solidFill>
                  <a:schemeClr val="bg1"/>
                </a:solidFill>
              </a:rPr>
              <a:t>will further </a:t>
            </a:r>
            <a:r>
              <a:rPr lang="en-US" sz="2400" dirty="0">
                <a:solidFill>
                  <a:schemeClr val="bg1"/>
                </a:solidFill>
              </a:rPr>
              <a:t>explore quadratic, polynomial, logarithmic and exponential equations that were introduced in Algebra </a:t>
            </a:r>
            <a:r>
              <a:rPr lang="en-US" sz="2400" dirty="0" smtClean="0">
                <a:solidFill>
                  <a:schemeClr val="bg1"/>
                </a:solidFill>
              </a:rPr>
              <a:t>II. </a:t>
            </a:r>
            <a:r>
              <a:rPr lang="en-US" sz="2400" dirty="0">
                <a:solidFill>
                  <a:schemeClr val="bg1"/>
                </a:solidFill>
              </a:rPr>
              <a:t>C</a:t>
            </a:r>
            <a:r>
              <a:rPr lang="en-US" sz="2400" dirty="0" smtClean="0">
                <a:solidFill>
                  <a:schemeClr val="bg1"/>
                </a:solidFill>
              </a:rPr>
              <a:t>onic </a:t>
            </a:r>
            <a:r>
              <a:rPr lang="en-US" sz="2400" dirty="0">
                <a:solidFill>
                  <a:schemeClr val="bg1"/>
                </a:solidFill>
              </a:rPr>
              <a:t>sections, radical functions, and rational functions will </a:t>
            </a:r>
            <a:r>
              <a:rPr lang="en-US" sz="2400" dirty="0" smtClean="0">
                <a:solidFill>
                  <a:schemeClr val="bg1"/>
                </a:solidFill>
              </a:rPr>
              <a:t>be </a:t>
            </a:r>
            <a:r>
              <a:rPr lang="en-US" sz="2400" dirty="0">
                <a:solidFill>
                  <a:schemeClr val="bg1"/>
                </a:solidFill>
              </a:rPr>
              <a:t>studied in greater </a:t>
            </a:r>
            <a:r>
              <a:rPr lang="en-US" sz="2400" dirty="0" smtClean="0">
                <a:solidFill>
                  <a:schemeClr val="bg1"/>
                </a:solidFill>
              </a:rPr>
              <a:t>depth, and additionally, students will explore the new fields of </a:t>
            </a:r>
            <a:r>
              <a:rPr lang="en-US" sz="2400" dirty="0">
                <a:solidFill>
                  <a:schemeClr val="bg1"/>
                </a:solidFill>
              </a:rPr>
              <a:t>t</a:t>
            </a:r>
            <a:r>
              <a:rPr lang="en-US" sz="2400" dirty="0" smtClean="0">
                <a:solidFill>
                  <a:schemeClr val="bg1"/>
                </a:solidFill>
              </a:rPr>
              <a:t>riangular </a:t>
            </a:r>
            <a:r>
              <a:rPr lang="en-US" sz="2400" dirty="0">
                <a:solidFill>
                  <a:schemeClr val="bg1"/>
                </a:solidFill>
              </a:rPr>
              <a:t>and rotational trigonometry and </a:t>
            </a:r>
            <a:r>
              <a:rPr lang="en-US" sz="2400" dirty="0" smtClean="0">
                <a:solidFill>
                  <a:schemeClr val="bg1"/>
                </a:solidFill>
              </a:rPr>
              <a:t>statistics. </a:t>
            </a:r>
            <a:r>
              <a:rPr lang="en-US" sz="2400" dirty="0" smtClean="0">
                <a:solidFill>
                  <a:schemeClr val="bg1"/>
                </a:solidFill>
              </a:rPr>
              <a:t>Emphasis </a:t>
            </a:r>
            <a:r>
              <a:rPr lang="en-US" sz="2400" dirty="0">
                <a:solidFill>
                  <a:schemeClr val="bg1"/>
                </a:solidFill>
              </a:rPr>
              <a:t>will be placed on applying algebraic and graphing skills to solve real world problems stressing the interrelationship between mathematical concepts.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70" name="Title"/>
          <p:cNvSpPr txBox="1"/>
          <p:nvPr/>
        </p:nvSpPr>
        <p:spPr>
          <a:xfrm>
            <a:off x="381000" y="366668"/>
            <a:ext cx="6810375" cy="600164"/>
          </a:xfrm>
          <a:prstGeom prst="rect">
            <a:avLst/>
          </a:prstGeom>
          <a:effectLst/>
        </p:spPr>
        <p:txBody>
          <a:bodyPr wrap="square" rtlCol="0" anchor="ctr">
            <a:spAutoFit/>
          </a:bodyPr>
          <a:lstStyle/>
          <a:p>
            <a:pPr algn="ctr"/>
            <a:r>
              <a:rPr lang="en-US" sz="3300" b="1" i="0" u="none" spc="0" dirty="0" smtClean="0">
                <a:solidFill>
                  <a:srgbClr val="00B0F0"/>
                </a:solidFill>
                <a:latin typeface="Nina Compressed"/>
              </a:rPr>
              <a:t>Prerequisites</a:t>
            </a:r>
          </a:p>
        </p:txBody>
      </p:sp>
      <p:sp>
        <p:nvSpPr>
          <p:cNvPr id="271" name="Body"/>
          <p:cNvSpPr txBox="1"/>
          <p:nvPr/>
        </p:nvSpPr>
        <p:spPr>
          <a:xfrm>
            <a:off x="381000" y="1276350"/>
            <a:ext cx="6810375" cy="1454244"/>
          </a:xfrm>
          <a:prstGeom prst="rect">
            <a:avLst/>
          </a:prstGeom>
          <a:effectLst/>
        </p:spPr>
        <p:txBody>
          <a:bodyPr wrap="square" rtlCol="0" anchor="t">
            <a:spAutoFit/>
          </a:bodyPr>
          <a:lstStyle/>
          <a:p>
            <a:pPr algn="l"/>
            <a:endParaRPr lang="en-US" sz="2025" b="0" i="0" u="none" spc="0" dirty="0" smtClean="0">
              <a:solidFill>
                <a:srgbClr val="FFFFFF"/>
              </a:solidFill>
              <a:latin typeface="Nina Compressed"/>
            </a:endParaRPr>
          </a:p>
          <a:p>
            <a:pPr algn="l"/>
            <a:r>
              <a:rPr lang="en-US" sz="2400" b="0" i="0" u="none" spc="0" dirty="0" smtClean="0">
                <a:solidFill>
                  <a:srgbClr val="FFFFFF"/>
                </a:solidFill>
                <a:latin typeface="Nina Compressed"/>
              </a:rPr>
              <a:t>Successful completion of Algebra 2</a:t>
            </a:r>
            <a:r>
              <a:rPr lang="en-US" sz="2400" dirty="0">
                <a:solidFill>
                  <a:srgbClr val="FFFFFF"/>
                </a:solidFill>
                <a:latin typeface="Nina Compressed"/>
              </a:rPr>
              <a:t> </a:t>
            </a:r>
            <a:r>
              <a:rPr lang="en-US" sz="2400" b="0" i="0" u="none" spc="0" dirty="0" smtClean="0">
                <a:solidFill>
                  <a:srgbClr val="FFFFFF"/>
                </a:solidFill>
                <a:latin typeface="Nina Compressed"/>
              </a:rPr>
              <a:t>is required for enrollment in Algebra 3.</a:t>
            </a:r>
          </a:p>
          <a:p>
            <a:pPr algn="l"/>
            <a:endParaRPr lang="en-US" sz="2025" b="0" i="0" u="none" spc="0" dirty="0" smtClean="0">
              <a:solidFill>
                <a:srgbClr val="FFFFFF"/>
              </a:solidFill>
              <a:latin typeface="Nina Compressed"/>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73" name="Title"/>
          <p:cNvSpPr txBox="1"/>
          <p:nvPr/>
        </p:nvSpPr>
        <p:spPr>
          <a:xfrm>
            <a:off x="381000" y="366668"/>
            <a:ext cx="6810375" cy="600164"/>
          </a:xfrm>
          <a:prstGeom prst="rect">
            <a:avLst/>
          </a:prstGeom>
          <a:effectLst/>
        </p:spPr>
        <p:txBody>
          <a:bodyPr wrap="square" rtlCol="0" anchor="ctr">
            <a:spAutoFit/>
          </a:bodyPr>
          <a:lstStyle/>
          <a:p>
            <a:pPr algn="ctr"/>
            <a:r>
              <a:rPr lang="en-US" sz="3300" b="1" i="0" u="none" spc="0" dirty="0" smtClean="0">
                <a:solidFill>
                  <a:srgbClr val="FFC000"/>
                </a:solidFill>
                <a:latin typeface="Nina Compressed"/>
              </a:rPr>
              <a:t>Materials</a:t>
            </a:r>
          </a:p>
        </p:txBody>
      </p:sp>
      <p:sp>
        <p:nvSpPr>
          <p:cNvPr id="274" name="Body"/>
          <p:cNvSpPr txBox="1"/>
          <p:nvPr/>
        </p:nvSpPr>
        <p:spPr>
          <a:xfrm>
            <a:off x="381000" y="1276350"/>
            <a:ext cx="6810375" cy="2896947"/>
          </a:xfrm>
          <a:prstGeom prst="rect">
            <a:avLst/>
          </a:prstGeom>
          <a:effectLst/>
        </p:spPr>
        <p:txBody>
          <a:bodyPr wrap="square" rtlCol="0" anchor="t">
            <a:spAutoFit/>
          </a:bodyPr>
          <a:lstStyle/>
          <a:p>
            <a:pPr algn="l"/>
            <a:r>
              <a:rPr lang="en-US" sz="2025" b="0" i="0" u="none" spc="0" dirty="0" smtClean="0">
                <a:solidFill>
                  <a:srgbClr val="FFFFFF"/>
                </a:solidFill>
                <a:latin typeface="Nina Compressed"/>
              </a:rPr>
              <a:t>You are required to bring the following materials to class each day:</a:t>
            </a:r>
          </a:p>
          <a:p>
            <a:pPr marL="342900" indent="-342900" algn="l">
              <a:buFont typeface="Arial" panose="020B0604020202020204" pitchFamily="34" charset="0"/>
              <a:buChar char="•"/>
            </a:pPr>
            <a:r>
              <a:rPr lang="en-US" sz="2025" b="0" i="0" u="none" spc="0" dirty="0" smtClean="0">
                <a:solidFill>
                  <a:srgbClr val="FFFFFF"/>
                </a:solidFill>
                <a:latin typeface="Nina Compressed"/>
              </a:rPr>
              <a:t>3-ring binder with the following 3 sections: </a:t>
            </a:r>
          </a:p>
          <a:p>
            <a:pPr marL="800100" lvl="1" indent="-342900">
              <a:buFont typeface="Arial" panose="020B0604020202020204" pitchFamily="34" charset="0"/>
              <a:buChar char="•"/>
            </a:pPr>
            <a:r>
              <a:rPr lang="en-US" sz="2025" dirty="0" smtClean="0">
                <a:solidFill>
                  <a:srgbClr val="FFFFFF"/>
                </a:solidFill>
                <a:latin typeface="Nina Compressed"/>
              </a:rPr>
              <a:t>1. </a:t>
            </a:r>
            <a:r>
              <a:rPr lang="en-US" sz="2025" b="0" i="0" u="none" spc="0" dirty="0" smtClean="0">
                <a:solidFill>
                  <a:srgbClr val="FFFFFF"/>
                </a:solidFill>
                <a:latin typeface="Nina Compressed"/>
              </a:rPr>
              <a:t>Classwork &amp; Notes</a:t>
            </a:r>
            <a:endParaRPr lang="en-US" sz="2025" dirty="0">
              <a:solidFill>
                <a:srgbClr val="FFFFFF"/>
              </a:solidFill>
              <a:latin typeface="Nina Compressed"/>
            </a:endParaRPr>
          </a:p>
          <a:p>
            <a:pPr marL="800100" lvl="1" indent="-342900">
              <a:buFont typeface="Arial" panose="020B0604020202020204" pitchFamily="34" charset="0"/>
              <a:buChar char="•"/>
            </a:pPr>
            <a:r>
              <a:rPr lang="en-US" sz="2025" b="0" i="0" u="none" spc="0" dirty="0" smtClean="0">
                <a:solidFill>
                  <a:srgbClr val="FFFFFF"/>
                </a:solidFill>
                <a:latin typeface="Nina Compressed"/>
              </a:rPr>
              <a:t>2. Homework</a:t>
            </a:r>
          </a:p>
          <a:p>
            <a:pPr marL="800100" lvl="1" indent="-342900">
              <a:buFont typeface="Arial" panose="020B0604020202020204" pitchFamily="34" charset="0"/>
              <a:buChar char="•"/>
            </a:pPr>
            <a:r>
              <a:rPr lang="en-US" sz="2025" dirty="0" smtClean="0">
                <a:solidFill>
                  <a:srgbClr val="FFFFFF"/>
                </a:solidFill>
                <a:latin typeface="Nina Compressed"/>
              </a:rPr>
              <a:t>3. </a:t>
            </a:r>
            <a:r>
              <a:rPr lang="en-US" sz="2025" b="0" i="0" u="none" spc="0" dirty="0" smtClean="0">
                <a:solidFill>
                  <a:srgbClr val="FFFFFF"/>
                </a:solidFill>
                <a:latin typeface="Nina Compressed"/>
              </a:rPr>
              <a:t>Quizzes</a:t>
            </a:r>
          </a:p>
          <a:p>
            <a:pPr marL="342900" indent="-342900" algn="l">
              <a:buFont typeface="Arial" panose="020B0604020202020204" pitchFamily="34" charset="0"/>
              <a:buChar char="•"/>
            </a:pPr>
            <a:r>
              <a:rPr lang="en-US" sz="2025" b="0" i="0" u="none" spc="0" dirty="0" smtClean="0">
                <a:solidFill>
                  <a:srgbClr val="FFFFFF"/>
                </a:solidFill>
                <a:latin typeface="Nina Compressed"/>
              </a:rPr>
              <a:t>graphing calculator</a:t>
            </a:r>
          </a:p>
          <a:p>
            <a:pPr marL="342900" indent="-342900" algn="l">
              <a:buFont typeface="Arial" panose="020B0604020202020204" pitchFamily="34" charset="0"/>
              <a:buChar char="•"/>
            </a:pPr>
            <a:r>
              <a:rPr lang="en-US" sz="2025" b="0" i="0" u="none" spc="0" dirty="0" smtClean="0">
                <a:solidFill>
                  <a:srgbClr val="FFFFFF"/>
                </a:solidFill>
                <a:latin typeface="Nina Compressed"/>
              </a:rPr>
              <a:t>pencils</a:t>
            </a:r>
          </a:p>
          <a:p>
            <a:pPr marL="342900" indent="-342900" algn="l">
              <a:buFont typeface="Arial" panose="020B0604020202020204" pitchFamily="34" charset="0"/>
              <a:buChar char="•"/>
            </a:pPr>
            <a:r>
              <a:rPr lang="en-US" sz="2025" b="0" i="0" u="none" spc="0" dirty="0" smtClean="0">
                <a:solidFill>
                  <a:srgbClr val="FFFFFF"/>
                </a:solidFill>
                <a:latin typeface="Nina Compressed"/>
              </a:rPr>
              <a:t>fine tip markers, colored pens, or colored pencils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79" name="Title"/>
          <p:cNvSpPr txBox="1"/>
          <p:nvPr/>
        </p:nvSpPr>
        <p:spPr>
          <a:xfrm>
            <a:off x="381000" y="200025"/>
            <a:ext cx="6810375" cy="609600"/>
          </a:xfrm>
          <a:prstGeom prst="rect">
            <a:avLst/>
          </a:prstGeom>
          <a:effectLst/>
        </p:spPr>
        <p:txBody>
          <a:bodyPr wrap="square" rtlCol="0" anchor="ctr">
            <a:spAutoFit/>
          </a:bodyPr>
          <a:lstStyle/>
          <a:p>
            <a:pPr algn="ctr"/>
            <a:r>
              <a:rPr lang="en-US" sz="3300" b="1" i="0" u="none" spc="0" dirty="0" smtClean="0">
                <a:solidFill>
                  <a:srgbClr val="00B0F0"/>
                </a:solidFill>
                <a:latin typeface="Nina Compressed"/>
              </a:rPr>
              <a:t>Calculators</a:t>
            </a:r>
          </a:p>
        </p:txBody>
      </p:sp>
      <p:sp>
        <p:nvSpPr>
          <p:cNvPr id="280" name="Body"/>
          <p:cNvSpPr txBox="1"/>
          <p:nvPr/>
        </p:nvSpPr>
        <p:spPr>
          <a:xfrm>
            <a:off x="400050" y="800100"/>
            <a:ext cx="6810375" cy="4455066"/>
          </a:xfrm>
          <a:prstGeom prst="rect">
            <a:avLst/>
          </a:prstGeom>
          <a:effectLst/>
        </p:spPr>
        <p:txBody>
          <a:bodyPr wrap="square" rtlCol="0" anchor="t">
            <a:spAutoFit/>
          </a:bodyPr>
          <a:lstStyle/>
          <a:p>
            <a:pPr marL="342900" indent="-342900" algn="l">
              <a:buFont typeface="Arial" panose="020B0604020202020204" pitchFamily="34" charset="0"/>
              <a:buChar char="•"/>
            </a:pPr>
            <a:r>
              <a:rPr lang="en-US" sz="2025" b="0" i="0" u="none" spc="0" dirty="0" smtClean="0">
                <a:solidFill>
                  <a:srgbClr val="FFFFFF"/>
                </a:solidFill>
                <a:latin typeface="Nina Compressed"/>
              </a:rPr>
              <a:t>I recommend the TI-84 color or the TI-84plus</a:t>
            </a:r>
          </a:p>
          <a:p>
            <a:pPr marL="342900" indent="-342900" algn="l">
              <a:buFont typeface="Arial" panose="020B0604020202020204" pitchFamily="34" charset="0"/>
              <a:buChar char="•"/>
            </a:pPr>
            <a:r>
              <a:rPr lang="en-US" sz="2025" b="0" i="0" u="none" spc="0" dirty="0" smtClean="0">
                <a:solidFill>
                  <a:srgbClr val="FFFFFF"/>
                </a:solidFill>
                <a:latin typeface="Nina Compressed"/>
              </a:rPr>
              <a:t>Note:  The TI-84 color </a:t>
            </a:r>
            <a:r>
              <a:rPr lang="en-US" sz="2025" dirty="0" smtClean="0">
                <a:solidFill>
                  <a:srgbClr val="FFFFFF"/>
                </a:solidFill>
                <a:latin typeface="Nina Compressed"/>
              </a:rPr>
              <a:t>has a rechargeable battery, the other does not.</a:t>
            </a:r>
            <a:endParaRPr lang="en-US" sz="2025" b="0" i="0" u="none" spc="0" dirty="0" smtClean="0">
              <a:solidFill>
                <a:srgbClr val="FFFFFF"/>
              </a:solidFill>
              <a:latin typeface="Nina Compressed"/>
            </a:endParaRPr>
          </a:p>
          <a:p>
            <a:pPr marL="342900" indent="-342900" algn="l">
              <a:buFont typeface="Arial" panose="020B0604020202020204" pitchFamily="34" charset="0"/>
              <a:buChar char="•"/>
            </a:pPr>
            <a:r>
              <a:rPr lang="en-US" sz="2025" b="0" i="0" u="none" spc="0" dirty="0" smtClean="0">
                <a:solidFill>
                  <a:srgbClr val="FFFFFF"/>
                </a:solidFill>
                <a:latin typeface="Nina Compressed"/>
              </a:rPr>
              <a:t>The TI 86, 89, 92, or CAS version of the TI-Nspire may NOT be used in this course (or on the ACT).</a:t>
            </a:r>
          </a:p>
          <a:p>
            <a:pPr marL="342900" indent="-342900" algn="l">
              <a:buFont typeface="Arial" panose="020B0604020202020204" pitchFamily="34" charset="0"/>
              <a:buChar char="•"/>
            </a:pPr>
            <a:r>
              <a:rPr lang="en-US" sz="2025" b="0" i="0" u="none" spc="0" dirty="0" smtClean="0">
                <a:solidFill>
                  <a:srgbClr val="FFFFFF"/>
                </a:solidFill>
                <a:latin typeface="Nina Compressed"/>
              </a:rPr>
              <a:t>Please bring your calculator with you each day.</a:t>
            </a:r>
          </a:p>
          <a:p>
            <a:pPr marL="342900" indent="-342900" algn="l">
              <a:buFont typeface="Arial" panose="020B0604020202020204" pitchFamily="34" charset="0"/>
              <a:buChar char="•"/>
            </a:pPr>
            <a:r>
              <a:rPr lang="en-US" sz="2025" b="0" i="0" u="none" spc="0" dirty="0" smtClean="0">
                <a:solidFill>
                  <a:srgbClr val="FFFFFF"/>
                </a:solidFill>
                <a:latin typeface="Nina Compressed"/>
              </a:rPr>
              <a:t>I do not have calculators to lend out.</a:t>
            </a:r>
          </a:p>
          <a:p>
            <a:pPr marL="342900" indent="-342900" algn="l">
              <a:buFont typeface="Arial" panose="020B0604020202020204" pitchFamily="34" charset="0"/>
              <a:buChar char="•"/>
            </a:pPr>
            <a:r>
              <a:rPr lang="en-US" sz="2025" b="0" i="0" u="none" spc="0" dirty="0" smtClean="0">
                <a:solidFill>
                  <a:srgbClr val="FFFFFF"/>
                </a:solidFill>
                <a:latin typeface="Nina Compressed"/>
              </a:rPr>
              <a:t>You may not share calculators when taking a quiz or test.</a:t>
            </a:r>
          </a:p>
          <a:p>
            <a:pPr marL="342900" indent="-342900" algn="l">
              <a:buFont typeface="Arial" panose="020B0604020202020204" pitchFamily="34" charset="0"/>
              <a:buChar char="•"/>
            </a:pPr>
            <a:r>
              <a:rPr lang="en-US" sz="2025" dirty="0" smtClean="0">
                <a:solidFill>
                  <a:srgbClr val="FFFFFF"/>
                </a:solidFill>
                <a:latin typeface="Nina Compressed"/>
              </a:rPr>
              <a:t>Phones, tablets and computers may not be used when taking quizzes or tests.</a:t>
            </a:r>
            <a:endParaRPr lang="en-US" sz="2025" b="0" i="0" u="none" spc="0" dirty="0" smtClean="0">
              <a:solidFill>
                <a:srgbClr val="FFFFFF"/>
              </a:solidFill>
              <a:latin typeface="Nina Compressed"/>
            </a:endParaRPr>
          </a:p>
          <a:p>
            <a:pPr marL="342900" indent="-342900" algn="l">
              <a:buFont typeface="Arial" panose="020B0604020202020204" pitchFamily="34" charset="0"/>
              <a:buChar char="•"/>
            </a:pPr>
            <a:r>
              <a:rPr lang="en-US" sz="2025" b="0" i="0" u="none" spc="0" dirty="0" smtClean="0">
                <a:solidFill>
                  <a:srgbClr val="FFFFFF"/>
                </a:solidFill>
                <a:latin typeface="Nina Compressed"/>
              </a:rPr>
              <a:t>Calculators may be rented from the school for $20</a:t>
            </a:r>
            <a:r>
              <a:rPr lang="en-US" sz="2025" b="0" i="0" u="none" spc="0" dirty="0" smtClean="0">
                <a:solidFill>
                  <a:srgbClr val="FFFFFF"/>
                </a:solidFill>
                <a:latin typeface="Nina Compressed"/>
              </a:rPr>
              <a:t>. See Mrs. </a:t>
            </a:r>
            <a:r>
              <a:rPr lang="en-US" sz="2025" b="0" i="0" u="none" spc="0" dirty="0" err="1" smtClean="0">
                <a:solidFill>
                  <a:srgbClr val="FFFFFF"/>
                </a:solidFill>
                <a:latin typeface="Nina Compressed"/>
              </a:rPr>
              <a:t>Ostrozko</a:t>
            </a:r>
            <a:r>
              <a:rPr lang="en-US" sz="2025" b="0" i="0" u="none" spc="0" dirty="0" smtClean="0">
                <a:solidFill>
                  <a:srgbClr val="FFFFFF"/>
                </a:solidFill>
                <a:latin typeface="Nina Compressed"/>
              </a:rPr>
              <a:t> in room 1009.</a:t>
            </a:r>
            <a:endParaRPr lang="en-US" sz="2025" b="0" i="0" u="none" spc="0" dirty="0" smtClean="0">
              <a:solidFill>
                <a:srgbClr val="FFFFFF"/>
              </a:solidFill>
              <a:latin typeface="Nina Compressed"/>
            </a:endParaRPr>
          </a:p>
          <a:p>
            <a:pPr algn="l"/>
            <a:endParaRPr lang="en-US" sz="2025" b="0" i="0" u="none" spc="0" dirty="0" smtClean="0">
              <a:solidFill>
                <a:srgbClr val="FFFFFF"/>
              </a:solidFill>
              <a:latin typeface="Nina Compressed"/>
            </a:endParaRPr>
          </a:p>
        </p:txBody>
      </p:sp>
      <p:pic>
        <p:nvPicPr>
          <p:cNvPr id="281" name="Screen+Shot+2013-08-12+at+8.15.44+PM.png"/>
          <p:cNvPicPr>
            <a:picLocks noChangeAspect="1"/>
          </p:cNvPicPr>
          <p:nvPr/>
        </p:nvPicPr>
        <p:blipFill>
          <a:blip r:embed="rId2"/>
          <a:stretch>
            <a:fillRect/>
          </a:stretch>
        </p:blipFill>
        <p:spPr>
          <a:xfrm>
            <a:off x="6553200" y="4838700"/>
            <a:ext cx="733425" cy="746882"/>
          </a:xfrm>
          <a:prstGeom prst="rect">
            <a:avLst/>
          </a:prstGeom>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83" name="Title"/>
          <p:cNvSpPr txBox="1"/>
          <p:nvPr/>
        </p:nvSpPr>
        <p:spPr>
          <a:xfrm>
            <a:off x="381000" y="112752"/>
            <a:ext cx="6810375" cy="1107996"/>
          </a:xfrm>
          <a:prstGeom prst="rect">
            <a:avLst/>
          </a:prstGeom>
          <a:effectLst/>
        </p:spPr>
        <p:txBody>
          <a:bodyPr wrap="square" rtlCol="0" anchor="ctr">
            <a:spAutoFit/>
          </a:bodyPr>
          <a:lstStyle/>
          <a:p>
            <a:pPr algn="ctr"/>
            <a:r>
              <a:rPr lang="en-US" sz="3300" b="1" i="0" u="none" spc="0" dirty="0" smtClean="0">
                <a:solidFill>
                  <a:srgbClr val="FFC000"/>
                </a:solidFill>
                <a:latin typeface="Nina Compressed"/>
              </a:rPr>
              <a:t>Grading</a:t>
            </a:r>
            <a:r>
              <a:rPr lang="en-US" sz="3300" b="1" i="0" u="none" spc="0" dirty="0" smtClean="0">
                <a:solidFill>
                  <a:srgbClr val="FFFFFF"/>
                </a:solidFill>
                <a:latin typeface="Nina Compressed"/>
              </a:rPr>
              <a:t> </a:t>
            </a:r>
            <a:r>
              <a:rPr lang="en-US" sz="3300" b="1" i="0" u="none" spc="0" dirty="0" smtClean="0">
                <a:solidFill>
                  <a:srgbClr val="FFC000"/>
                </a:solidFill>
                <a:latin typeface="Nina Compressed"/>
              </a:rPr>
              <a:t>Policies</a:t>
            </a:r>
          </a:p>
          <a:p>
            <a:pPr algn="ctr"/>
            <a:endParaRPr lang="en-US" sz="3300" b="1" i="0" u="none" spc="0" dirty="0" smtClean="0">
              <a:solidFill>
                <a:srgbClr val="FFFFFF"/>
              </a:solidFill>
              <a:latin typeface="Nina Compressed"/>
            </a:endParaRPr>
          </a:p>
        </p:txBody>
      </p:sp>
      <p:sp>
        <p:nvSpPr>
          <p:cNvPr id="284" name="Body"/>
          <p:cNvSpPr txBox="1"/>
          <p:nvPr/>
        </p:nvSpPr>
        <p:spPr>
          <a:xfrm>
            <a:off x="381000" y="1276350"/>
            <a:ext cx="6810375" cy="1962076"/>
          </a:xfrm>
          <a:prstGeom prst="rect">
            <a:avLst/>
          </a:prstGeom>
          <a:effectLst/>
        </p:spPr>
        <p:txBody>
          <a:bodyPr wrap="square" rtlCol="0" anchor="t">
            <a:spAutoFit/>
          </a:bodyPr>
          <a:lstStyle/>
          <a:p>
            <a:pPr algn="l"/>
            <a:r>
              <a:rPr lang="en-US" sz="2025" b="0" i="0" u="none" spc="0" dirty="0" smtClean="0">
                <a:solidFill>
                  <a:srgbClr val="FFFFFF"/>
                </a:solidFill>
                <a:latin typeface="Nina Compressed"/>
              </a:rPr>
              <a:t>Semester grades are comprised of the following three categories and their corresponding weights. </a:t>
            </a:r>
          </a:p>
          <a:p>
            <a:pPr algn="l"/>
            <a:endParaRPr lang="en-US" sz="2025" dirty="0">
              <a:solidFill>
                <a:srgbClr val="FFFFFF"/>
              </a:solidFill>
              <a:latin typeface="Nina Compressed"/>
            </a:endParaRPr>
          </a:p>
          <a:p>
            <a:pPr algn="ctr"/>
            <a:r>
              <a:rPr lang="en-US" sz="2025" b="0" i="0" u="none" spc="0" dirty="0" smtClean="0">
                <a:solidFill>
                  <a:srgbClr val="FFC000"/>
                </a:solidFill>
                <a:latin typeface="Nina Compressed"/>
              </a:rPr>
              <a:t>Homework: 10%</a:t>
            </a:r>
          </a:p>
          <a:p>
            <a:pPr algn="ctr"/>
            <a:r>
              <a:rPr lang="en-US" sz="2025" dirty="0" smtClean="0">
                <a:solidFill>
                  <a:srgbClr val="FFC000"/>
                </a:solidFill>
                <a:latin typeface="Nina Compressed"/>
              </a:rPr>
              <a:t>Quizzes &amp; Projects: 30%</a:t>
            </a:r>
          </a:p>
          <a:p>
            <a:pPr algn="ctr"/>
            <a:r>
              <a:rPr lang="en-US" sz="2025" b="0" i="0" u="none" spc="0" dirty="0" smtClean="0">
                <a:solidFill>
                  <a:srgbClr val="FFC000"/>
                </a:solidFill>
                <a:latin typeface="Nina Compressed"/>
              </a:rPr>
              <a:t>Tests: 60%</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86" name="Title"/>
          <p:cNvSpPr txBox="1"/>
          <p:nvPr/>
        </p:nvSpPr>
        <p:spPr>
          <a:xfrm>
            <a:off x="381000" y="366668"/>
            <a:ext cx="6810375" cy="600164"/>
          </a:xfrm>
          <a:prstGeom prst="rect">
            <a:avLst/>
          </a:prstGeom>
          <a:effectLst/>
        </p:spPr>
        <p:txBody>
          <a:bodyPr wrap="square" rtlCol="0" anchor="ctr">
            <a:spAutoFit/>
          </a:bodyPr>
          <a:lstStyle/>
          <a:p>
            <a:pPr algn="ctr"/>
            <a:r>
              <a:rPr lang="en-US" sz="3300" b="1" i="0" u="none" spc="0" dirty="0" smtClean="0">
                <a:solidFill>
                  <a:srgbClr val="00B0F0"/>
                </a:solidFill>
                <a:latin typeface="Nina Compressed"/>
              </a:rPr>
              <a:t>Grading</a:t>
            </a:r>
            <a:r>
              <a:rPr lang="en-US" sz="3300" b="1" i="0" u="none" spc="0" dirty="0" smtClean="0">
                <a:solidFill>
                  <a:srgbClr val="FFFFFF"/>
                </a:solidFill>
                <a:latin typeface="Nina Compressed"/>
              </a:rPr>
              <a:t> </a:t>
            </a:r>
            <a:r>
              <a:rPr lang="en-US" sz="3300" b="1" i="0" u="none" spc="0" dirty="0" smtClean="0">
                <a:solidFill>
                  <a:srgbClr val="00B0F0"/>
                </a:solidFill>
                <a:latin typeface="Nina Compressed"/>
              </a:rPr>
              <a:t>Policies</a:t>
            </a:r>
          </a:p>
        </p:txBody>
      </p:sp>
      <p:sp>
        <p:nvSpPr>
          <p:cNvPr id="287" name="Body"/>
          <p:cNvSpPr txBox="1"/>
          <p:nvPr/>
        </p:nvSpPr>
        <p:spPr>
          <a:xfrm>
            <a:off x="381000" y="1276350"/>
            <a:ext cx="6810375" cy="3566361"/>
          </a:xfrm>
          <a:prstGeom prst="rect">
            <a:avLst/>
          </a:prstGeom>
          <a:effectLst/>
        </p:spPr>
        <p:txBody>
          <a:bodyPr wrap="square" rtlCol="0" anchor="t">
            <a:spAutoFit/>
          </a:bodyPr>
          <a:lstStyle/>
          <a:p>
            <a:pPr algn="ctr"/>
            <a:r>
              <a:rPr lang="en-US" sz="2325" b="0" i="0" u="none" spc="0" dirty="0" smtClean="0">
                <a:solidFill>
                  <a:srgbClr val="FFFFFF"/>
                </a:solidFill>
                <a:latin typeface="Nina Compressed"/>
              </a:rPr>
              <a:t>Homework  10%</a:t>
            </a:r>
          </a:p>
          <a:p>
            <a:pPr marL="342900" indent="-342900" algn="l">
              <a:buFont typeface="Arial" panose="020B0604020202020204" pitchFamily="34" charset="0"/>
              <a:buChar char="•"/>
            </a:pPr>
            <a:r>
              <a:rPr lang="en-US" sz="2025" dirty="0" smtClean="0">
                <a:solidFill>
                  <a:srgbClr val="FFFFFF"/>
                </a:solidFill>
                <a:latin typeface="Nina Compressed"/>
              </a:rPr>
              <a:t>A daily assignments are started in class and could take up to</a:t>
            </a:r>
            <a:r>
              <a:rPr lang="en-US" sz="2025" b="0" i="0" u="none" spc="0" dirty="0" smtClean="0">
                <a:solidFill>
                  <a:srgbClr val="FFFFFF"/>
                </a:solidFill>
                <a:latin typeface="Nina Compressed"/>
              </a:rPr>
              <a:t> 20</a:t>
            </a:r>
            <a:r>
              <a:rPr lang="en-US" sz="2025" dirty="0" smtClean="0">
                <a:solidFill>
                  <a:srgbClr val="FFFFFF"/>
                </a:solidFill>
                <a:latin typeface="Nina Compressed"/>
              </a:rPr>
              <a:t> </a:t>
            </a:r>
            <a:r>
              <a:rPr lang="en-US" sz="2025" b="0" i="0" u="none" spc="0" dirty="0" smtClean="0">
                <a:solidFill>
                  <a:srgbClr val="FFFFFF"/>
                </a:solidFill>
                <a:latin typeface="Nina Compressed"/>
              </a:rPr>
              <a:t>minutes per day after class to complete.</a:t>
            </a:r>
          </a:p>
          <a:p>
            <a:pPr marL="342900" indent="-342900" algn="l">
              <a:buFont typeface="Arial" panose="020B0604020202020204" pitchFamily="34" charset="0"/>
              <a:buChar char="•"/>
            </a:pPr>
            <a:r>
              <a:rPr lang="en-US" sz="2025" b="0" i="0" u="none" spc="0" dirty="0" smtClean="0">
                <a:solidFill>
                  <a:srgbClr val="FFFFFF"/>
                </a:solidFill>
                <a:latin typeface="Nina Compressed"/>
              </a:rPr>
              <a:t>Each assignment is worth </a:t>
            </a:r>
            <a:r>
              <a:rPr lang="en-US" sz="2025" dirty="0">
                <a:solidFill>
                  <a:srgbClr val="FFFFFF"/>
                </a:solidFill>
                <a:latin typeface="Nina Compressed"/>
              </a:rPr>
              <a:t>5</a:t>
            </a:r>
            <a:r>
              <a:rPr lang="en-US" sz="2025" b="0" i="0" u="none" spc="0" dirty="0" smtClean="0">
                <a:solidFill>
                  <a:srgbClr val="FFFFFF"/>
                </a:solidFill>
                <a:latin typeface="Nina Compressed"/>
              </a:rPr>
              <a:t> points.  </a:t>
            </a:r>
          </a:p>
          <a:p>
            <a:pPr marL="342900" indent="-342900" algn="l">
              <a:buFont typeface="Arial" panose="020B0604020202020204" pitchFamily="34" charset="0"/>
              <a:buChar char="•"/>
            </a:pPr>
            <a:r>
              <a:rPr lang="en-US" sz="2025" dirty="0" smtClean="0">
                <a:solidFill>
                  <a:srgbClr val="FFFFFF"/>
                </a:solidFill>
                <a:latin typeface="Nina Compressed"/>
              </a:rPr>
              <a:t>I will mark finished assignments as complete at the beginning of each class period. Students </a:t>
            </a:r>
            <a:r>
              <a:rPr lang="en-US" sz="2025" dirty="0" smtClean="0">
                <a:solidFill>
                  <a:srgbClr val="FFFFFF"/>
                </a:solidFill>
                <a:latin typeface="Nina Compressed"/>
              </a:rPr>
              <a:t>will turn </a:t>
            </a:r>
            <a:r>
              <a:rPr lang="en-US" sz="2025" dirty="0" smtClean="0">
                <a:solidFill>
                  <a:srgbClr val="FFFFFF"/>
                </a:solidFill>
                <a:latin typeface="Nina Compressed"/>
              </a:rPr>
              <a:t>the assignment in by placing it in their classroom folder.</a:t>
            </a:r>
            <a:r>
              <a:rPr lang="en-US" sz="2025" dirty="0" smtClean="0">
                <a:solidFill>
                  <a:srgbClr val="FFFFFF"/>
                </a:solidFill>
                <a:latin typeface="Nina Compressed"/>
              </a:rPr>
              <a:t> </a:t>
            </a:r>
            <a:r>
              <a:rPr lang="en-US" sz="2025" dirty="0" smtClean="0">
                <a:solidFill>
                  <a:srgbClr val="FFFFFF"/>
                </a:solidFill>
                <a:latin typeface="Nina Compressed"/>
              </a:rPr>
              <a:t>Assignments that were marked as completed on time will receive bonus points.</a:t>
            </a:r>
          </a:p>
          <a:p>
            <a:pPr marL="342900" indent="-342900" algn="l">
              <a:buFont typeface="Arial" panose="020B0604020202020204" pitchFamily="34" charset="0"/>
              <a:buChar char="•"/>
            </a:pPr>
            <a:r>
              <a:rPr lang="en-US" sz="2025" dirty="0" smtClean="0">
                <a:solidFill>
                  <a:srgbClr val="FFFFFF"/>
                </a:solidFill>
                <a:latin typeface="Nina Compressed"/>
              </a:rPr>
              <a:t>Folders will be recorded weekly.</a:t>
            </a:r>
            <a:endParaRPr lang="en-US" sz="2025" b="0" i="0" u="none" spc="0" dirty="0" smtClean="0">
              <a:solidFill>
                <a:srgbClr val="FFFFFF"/>
              </a:solidFill>
              <a:latin typeface="Nina Compressed"/>
            </a:endParaRPr>
          </a:p>
          <a:p>
            <a:pPr marL="342900" indent="-342900" algn="l">
              <a:buFont typeface="Arial" panose="020B0604020202020204" pitchFamily="34" charset="0"/>
              <a:buChar char="•"/>
            </a:pPr>
            <a:endParaRPr lang="en-US" sz="2025" b="0" i="0" u="none" spc="0" dirty="0" smtClean="0">
              <a:solidFill>
                <a:srgbClr val="FFFFFF"/>
              </a:solidFill>
              <a:latin typeface="Nina Compressed"/>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TotalTime>
  <Words>1504</Words>
  <Application>Microsoft Office PowerPoint</Application>
  <PresentationFormat>Custom</PresentationFormat>
  <Paragraphs>135</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Nina Compressed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sliderocket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sliderocket</dc:creator>
  <cp:lastModifiedBy>Tamara Elsey</cp:lastModifiedBy>
  <cp:revision>25</cp:revision>
  <dcterms:created xsi:type="dcterms:W3CDTF">2011-03-14T23:12:30Z</dcterms:created>
  <dcterms:modified xsi:type="dcterms:W3CDTF">2017-08-18T22:17:13Z</dcterms:modified>
</cp:coreProperties>
</file>